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03.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02.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23.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5.xml" ContentType="application/vnd.openxmlformats-officedocument.presentationml.slide+xml"/>
  <Override PartName="/ppt/slides/slide30.xml" ContentType="application/vnd.openxmlformats-officedocument.presentationml.slide+xml"/>
  <Override PartName="/ppt/slides/slide33.xml" ContentType="application/vnd.openxmlformats-officedocument.presentationml.slide+xml"/>
  <Override PartName="/ppt/slides/slide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301" r:id="rId3"/>
    <p:sldId id="302" r:id="rId4"/>
    <p:sldId id="303" r:id="rId5"/>
    <p:sldId id="304" r:id="rId6"/>
    <p:sldId id="305" r:id="rId7"/>
    <p:sldId id="306" r:id="rId8"/>
    <p:sldId id="307" r:id="rId9"/>
    <p:sldId id="293" r:id="rId10"/>
    <p:sldId id="294" r:id="rId11"/>
    <p:sldId id="263" r:id="rId12"/>
    <p:sldId id="299" r:id="rId13"/>
    <p:sldId id="300" r:id="rId14"/>
    <p:sldId id="296" r:id="rId15"/>
    <p:sldId id="298" r:id="rId16"/>
    <p:sldId id="264" r:id="rId17"/>
    <p:sldId id="265" r:id="rId18"/>
    <p:sldId id="266" r:id="rId19"/>
    <p:sldId id="308" r:id="rId20"/>
    <p:sldId id="309" r:id="rId21"/>
    <p:sldId id="310" r:id="rId22"/>
    <p:sldId id="311" r:id="rId23"/>
    <p:sldId id="312" r:id="rId24"/>
    <p:sldId id="262" r:id="rId25"/>
    <p:sldId id="260" r:id="rId26"/>
    <p:sldId id="259" r:id="rId27"/>
    <p:sldId id="268" r:id="rId28"/>
    <p:sldId id="313" r:id="rId29"/>
    <p:sldId id="267" r:id="rId30"/>
    <p:sldId id="261" r:id="rId31"/>
    <p:sldId id="270" r:id="rId32"/>
    <p:sldId id="271" r:id="rId33"/>
    <p:sldId id="272" r:id="rId34"/>
    <p:sldId id="273" r:id="rId35"/>
    <p:sldId id="274" r:id="rId36"/>
    <p:sldId id="275" r:id="rId37"/>
    <p:sldId id="276" r:id="rId38"/>
    <p:sldId id="277" r:id="rId39"/>
    <p:sldId id="279" r:id="rId40"/>
    <p:sldId id="280" r:id="rId41"/>
    <p:sldId id="278" r:id="rId42"/>
    <p:sldId id="281" r:id="rId43"/>
    <p:sldId id="282" r:id="rId44"/>
    <p:sldId id="283" r:id="rId45"/>
    <p:sldId id="284" r:id="rId46"/>
    <p:sldId id="285" r:id="rId47"/>
    <p:sldId id="286" r:id="rId48"/>
    <p:sldId id="287" r:id="rId49"/>
    <p:sldId id="288" r:id="rId50"/>
    <p:sldId id="289" r:id="rId51"/>
    <p:sldId id="290" r:id="rId52"/>
    <p:sldId id="314" r:id="rId53"/>
    <p:sldId id="291" r:id="rId54"/>
    <p:sldId id="315" r:id="rId55"/>
    <p:sldId id="316" r:id="rId56"/>
    <p:sldId id="318" r:id="rId57"/>
    <p:sldId id="319" r:id="rId58"/>
    <p:sldId id="317" r:id="rId59"/>
    <p:sldId id="320" r:id="rId60"/>
    <p:sldId id="321" r:id="rId61"/>
    <p:sldId id="322" r:id="rId62"/>
    <p:sldId id="324" r:id="rId63"/>
    <p:sldId id="323" r:id="rId64"/>
    <p:sldId id="325" r:id="rId65"/>
    <p:sldId id="326" r:id="rId66"/>
    <p:sldId id="327" r:id="rId67"/>
    <p:sldId id="328" r:id="rId68"/>
    <p:sldId id="329" r:id="rId69"/>
    <p:sldId id="330" r:id="rId70"/>
    <p:sldId id="331" r:id="rId71"/>
    <p:sldId id="332" r:id="rId72"/>
    <p:sldId id="342" r:id="rId73"/>
    <p:sldId id="333" r:id="rId74"/>
    <p:sldId id="334" r:id="rId75"/>
    <p:sldId id="335" r:id="rId76"/>
    <p:sldId id="336" r:id="rId77"/>
    <p:sldId id="337" r:id="rId78"/>
    <p:sldId id="338" r:id="rId79"/>
    <p:sldId id="339" r:id="rId80"/>
    <p:sldId id="350" r:id="rId81"/>
    <p:sldId id="351" r:id="rId82"/>
    <p:sldId id="352" r:id="rId83"/>
    <p:sldId id="353" r:id="rId84"/>
    <p:sldId id="354" r:id="rId85"/>
    <p:sldId id="355" r:id="rId86"/>
    <p:sldId id="356" r:id="rId87"/>
    <p:sldId id="340" r:id="rId88"/>
    <p:sldId id="344" r:id="rId89"/>
    <p:sldId id="343" r:id="rId90"/>
    <p:sldId id="341" r:id="rId91"/>
    <p:sldId id="345" r:id="rId92"/>
    <p:sldId id="346" r:id="rId93"/>
    <p:sldId id="362" r:id="rId94"/>
    <p:sldId id="361" r:id="rId95"/>
    <p:sldId id="363" r:id="rId96"/>
    <p:sldId id="364" r:id="rId97"/>
    <p:sldId id="365" r:id="rId98"/>
    <p:sldId id="366" r:id="rId99"/>
    <p:sldId id="357" r:id="rId100"/>
    <p:sldId id="358" r:id="rId101"/>
    <p:sldId id="359" r:id="rId102"/>
    <p:sldId id="360" r:id="rId103"/>
    <p:sldId id="347" r:id="rId104"/>
    <p:sldId id="348" r:id="rId105"/>
    <p:sldId id="349"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1" d="100"/>
          <a:sy n="71" d="100"/>
        </p:scale>
        <p:origin x="69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ustomXml" Target="../customXml/item2.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ustomXml" Target="../customXml/item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72B3C3-C7DF-46A2-B686-1562087F4F9E}"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56C4C-EEA7-489D-9C87-24CE15F92B02}" type="slidenum">
              <a:rPr lang="en-US" smtClean="0"/>
              <a:t>‹#›</a:t>
            </a:fld>
            <a:endParaRPr lang="en-US"/>
          </a:p>
        </p:txBody>
      </p:sp>
    </p:spTree>
    <p:extLst>
      <p:ext uri="{BB962C8B-B14F-4D97-AF65-F5344CB8AC3E}">
        <p14:creationId xmlns:p14="http://schemas.microsoft.com/office/powerpoint/2010/main" val="244092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B3C3-C7DF-46A2-B686-1562087F4F9E}"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56C4C-EEA7-489D-9C87-24CE15F92B02}" type="slidenum">
              <a:rPr lang="en-US" smtClean="0"/>
              <a:t>‹#›</a:t>
            </a:fld>
            <a:endParaRPr lang="en-US"/>
          </a:p>
        </p:txBody>
      </p:sp>
    </p:spTree>
    <p:extLst>
      <p:ext uri="{BB962C8B-B14F-4D97-AF65-F5344CB8AC3E}">
        <p14:creationId xmlns:p14="http://schemas.microsoft.com/office/powerpoint/2010/main" val="3521181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B3C3-C7DF-46A2-B686-1562087F4F9E}"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56C4C-EEA7-489D-9C87-24CE15F92B02}" type="slidenum">
              <a:rPr lang="en-US" smtClean="0"/>
              <a:t>‹#›</a:t>
            </a:fld>
            <a:endParaRPr lang="en-US"/>
          </a:p>
        </p:txBody>
      </p:sp>
    </p:spTree>
    <p:extLst>
      <p:ext uri="{BB962C8B-B14F-4D97-AF65-F5344CB8AC3E}">
        <p14:creationId xmlns:p14="http://schemas.microsoft.com/office/powerpoint/2010/main" val="937748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2B3C3-C7DF-46A2-B686-1562087F4F9E}"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56C4C-EEA7-489D-9C87-24CE15F92B02}" type="slidenum">
              <a:rPr lang="en-US" smtClean="0"/>
              <a:t>‹#›</a:t>
            </a:fld>
            <a:endParaRPr lang="en-US"/>
          </a:p>
        </p:txBody>
      </p:sp>
    </p:spTree>
    <p:extLst>
      <p:ext uri="{BB962C8B-B14F-4D97-AF65-F5344CB8AC3E}">
        <p14:creationId xmlns:p14="http://schemas.microsoft.com/office/powerpoint/2010/main" val="3153601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72B3C3-C7DF-46A2-B686-1562087F4F9E}"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56C4C-EEA7-489D-9C87-24CE15F92B02}" type="slidenum">
              <a:rPr lang="en-US" smtClean="0"/>
              <a:t>‹#›</a:t>
            </a:fld>
            <a:endParaRPr lang="en-US"/>
          </a:p>
        </p:txBody>
      </p:sp>
    </p:spTree>
    <p:extLst>
      <p:ext uri="{BB962C8B-B14F-4D97-AF65-F5344CB8AC3E}">
        <p14:creationId xmlns:p14="http://schemas.microsoft.com/office/powerpoint/2010/main" val="3581196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2B3C3-C7DF-46A2-B686-1562087F4F9E}" type="datetimeFigureOut">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56C4C-EEA7-489D-9C87-24CE15F92B02}" type="slidenum">
              <a:rPr lang="en-US" smtClean="0"/>
              <a:t>‹#›</a:t>
            </a:fld>
            <a:endParaRPr lang="en-US"/>
          </a:p>
        </p:txBody>
      </p:sp>
    </p:spTree>
    <p:extLst>
      <p:ext uri="{BB962C8B-B14F-4D97-AF65-F5344CB8AC3E}">
        <p14:creationId xmlns:p14="http://schemas.microsoft.com/office/powerpoint/2010/main" val="2165476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2B3C3-C7DF-46A2-B686-1562087F4F9E}" type="datetimeFigureOut">
              <a:rPr lang="en-US" smtClean="0"/>
              <a:t>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D56C4C-EEA7-489D-9C87-24CE15F92B02}" type="slidenum">
              <a:rPr lang="en-US" smtClean="0"/>
              <a:t>‹#›</a:t>
            </a:fld>
            <a:endParaRPr lang="en-US"/>
          </a:p>
        </p:txBody>
      </p:sp>
    </p:spTree>
    <p:extLst>
      <p:ext uri="{BB962C8B-B14F-4D97-AF65-F5344CB8AC3E}">
        <p14:creationId xmlns:p14="http://schemas.microsoft.com/office/powerpoint/2010/main" val="2164448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2B3C3-C7DF-46A2-B686-1562087F4F9E}" type="datetimeFigureOut">
              <a:rPr lang="en-US" smtClean="0"/>
              <a:t>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D56C4C-EEA7-489D-9C87-24CE15F92B02}" type="slidenum">
              <a:rPr lang="en-US" smtClean="0"/>
              <a:t>‹#›</a:t>
            </a:fld>
            <a:endParaRPr lang="en-US"/>
          </a:p>
        </p:txBody>
      </p:sp>
    </p:spTree>
    <p:extLst>
      <p:ext uri="{BB962C8B-B14F-4D97-AF65-F5344CB8AC3E}">
        <p14:creationId xmlns:p14="http://schemas.microsoft.com/office/powerpoint/2010/main" val="139495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2B3C3-C7DF-46A2-B686-1562087F4F9E}" type="datetimeFigureOut">
              <a:rPr lang="en-US" smtClean="0"/>
              <a:t>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D56C4C-EEA7-489D-9C87-24CE15F92B02}" type="slidenum">
              <a:rPr lang="en-US" smtClean="0"/>
              <a:t>‹#›</a:t>
            </a:fld>
            <a:endParaRPr lang="en-US"/>
          </a:p>
        </p:txBody>
      </p:sp>
    </p:spTree>
    <p:extLst>
      <p:ext uri="{BB962C8B-B14F-4D97-AF65-F5344CB8AC3E}">
        <p14:creationId xmlns:p14="http://schemas.microsoft.com/office/powerpoint/2010/main" val="365608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2B3C3-C7DF-46A2-B686-1562087F4F9E}" type="datetimeFigureOut">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56C4C-EEA7-489D-9C87-24CE15F92B02}" type="slidenum">
              <a:rPr lang="en-US" smtClean="0"/>
              <a:t>‹#›</a:t>
            </a:fld>
            <a:endParaRPr lang="en-US"/>
          </a:p>
        </p:txBody>
      </p:sp>
    </p:spTree>
    <p:extLst>
      <p:ext uri="{BB962C8B-B14F-4D97-AF65-F5344CB8AC3E}">
        <p14:creationId xmlns:p14="http://schemas.microsoft.com/office/powerpoint/2010/main" val="540619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2B3C3-C7DF-46A2-B686-1562087F4F9E}" type="datetimeFigureOut">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56C4C-EEA7-489D-9C87-24CE15F92B02}" type="slidenum">
              <a:rPr lang="en-US" smtClean="0"/>
              <a:t>‹#›</a:t>
            </a:fld>
            <a:endParaRPr lang="en-US"/>
          </a:p>
        </p:txBody>
      </p:sp>
    </p:spTree>
    <p:extLst>
      <p:ext uri="{BB962C8B-B14F-4D97-AF65-F5344CB8AC3E}">
        <p14:creationId xmlns:p14="http://schemas.microsoft.com/office/powerpoint/2010/main" val="145603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2B3C3-C7DF-46A2-B686-1562087F4F9E}" type="datetimeFigureOut">
              <a:rPr lang="en-US" smtClean="0"/>
              <a:t>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56C4C-EEA7-489D-9C87-24CE15F92B02}" type="slidenum">
              <a:rPr lang="en-US" smtClean="0"/>
              <a:t>‹#›</a:t>
            </a:fld>
            <a:endParaRPr lang="en-US"/>
          </a:p>
        </p:txBody>
      </p:sp>
    </p:spTree>
    <p:extLst>
      <p:ext uri="{BB962C8B-B14F-4D97-AF65-F5344CB8AC3E}">
        <p14:creationId xmlns:p14="http://schemas.microsoft.com/office/powerpoint/2010/main" val="256960766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35810"/>
            <a:ext cx="9144000" cy="2387600"/>
          </a:xfrm>
        </p:spPr>
        <p:txBody>
          <a:bodyPr/>
          <a:lstStyle/>
          <a:p>
            <a:r>
              <a:rPr lang="en-US" dirty="0" smtClean="0"/>
              <a:t>JAVA</a:t>
            </a:r>
            <a:endParaRPr lang="en-US" dirty="0"/>
          </a:p>
        </p:txBody>
      </p:sp>
      <p:sp>
        <p:nvSpPr>
          <p:cNvPr id="3" name="Subtitle 2"/>
          <p:cNvSpPr>
            <a:spLocks noGrp="1"/>
          </p:cNvSpPr>
          <p:nvPr>
            <p:ph type="subTitle" idx="1"/>
          </p:nvPr>
        </p:nvSpPr>
        <p:spPr/>
        <p:txBody>
          <a:bodyPr/>
          <a:lstStyle/>
          <a:p>
            <a:r>
              <a:rPr lang="en-US" dirty="0" smtClean="0"/>
              <a:t>By Rahul </a:t>
            </a:r>
            <a:r>
              <a:rPr lang="en-US" dirty="0" err="1" smtClean="0"/>
              <a:t>Shrivastava</a:t>
            </a:r>
            <a:endParaRPr lang="en-US" dirty="0"/>
          </a:p>
        </p:txBody>
      </p:sp>
    </p:spTree>
    <p:extLst>
      <p:ext uri="{BB962C8B-B14F-4D97-AF65-F5344CB8AC3E}">
        <p14:creationId xmlns:p14="http://schemas.microsoft.com/office/powerpoint/2010/main" val="1186609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42832" y="661156"/>
            <a:ext cx="8336591" cy="5650744"/>
          </a:xfrm>
          <a:prstGeom prst="rect">
            <a:avLst/>
          </a:prstGeom>
        </p:spPr>
      </p:pic>
    </p:spTree>
    <p:extLst>
      <p:ext uri="{BB962C8B-B14F-4D97-AF65-F5344CB8AC3E}">
        <p14:creationId xmlns:p14="http://schemas.microsoft.com/office/powerpoint/2010/main" val="25860916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792014" y="1690688"/>
            <a:ext cx="5897308" cy="4859151"/>
          </a:xfrm>
          <a:prstGeom prst="rect">
            <a:avLst/>
          </a:prstGeom>
        </p:spPr>
      </p:pic>
    </p:spTree>
    <p:extLst>
      <p:ext uri="{BB962C8B-B14F-4D97-AF65-F5344CB8AC3E}">
        <p14:creationId xmlns:p14="http://schemas.microsoft.com/office/powerpoint/2010/main" val="14126052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Declaration</a:t>
            </a:r>
            <a:endParaRPr lang="en-US" dirty="0"/>
          </a:p>
        </p:txBody>
      </p:sp>
      <p:sp>
        <p:nvSpPr>
          <p:cNvPr id="3" name="Content Placeholder 2"/>
          <p:cNvSpPr>
            <a:spLocks noGrp="1"/>
          </p:cNvSpPr>
          <p:nvPr>
            <p:ph idx="1"/>
          </p:nvPr>
        </p:nvSpPr>
        <p:spPr/>
        <p:txBody>
          <a:bodyPr/>
          <a:lstStyle/>
          <a:p>
            <a:r>
              <a:rPr lang="en-US" dirty="0"/>
              <a:t>An interface is declared by using the interface keyword. </a:t>
            </a:r>
            <a:endParaRPr lang="en-US" dirty="0" smtClean="0"/>
          </a:p>
          <a:p>
            <a:r>
              <a:rPr lang="en-US" dirty="0" smtClean="0"/>
              <a:t>It </a:t>
            </a:r>
            <a:r>
              <a:rPr lang="en-US" dirty="0"/>
              <a:t>provides total abstraction; means all the methods in an interface are declared with the empty body, and all the fields are public, static and final by default. </a:t>
            </a:r>
            <a:endParaRPr lang="en-US" dirty="0" smtClean="0"/>
          </a:p>
          <a:p>
            <a:r>
              <a:rPr lang="en-US" dirty="0" smtClean="0"/>
              <a:t>A </a:t>
            </a:r>
            <a:r>
              <a:rPr lang="en-US" dirty="0"/>
              <a:t>class that implements an interface must implement all the methods declared in the interface.</a:t>
            </a:r>
            <a:endParaRPr lang="en-US" dirty="0"/>
          </a:p>
        </p:txBody>
      </p:sp>
      <p:pic>
        <p:nvPicPr>
          <p:cNvPr id="4" name="Picture 3"/>
          <p:cNvPicPr>
            <a:picLocks noChangeAspect="1"/>
          </p:cNvPicPr>
          <p:nvPr/>
        </p:nvPicPr>
        <p:blipFill>
          <a:blip r:embed="rId2"/>
          <a:stretch>
            <a:fillRect/>
          </a:stretch>
        </p:blipFill>
        <p:spPr>
          <a:xfrm>
            <a:off x="5368817" y="4064441"/>
            <a:ext cx="4945077" cy="2699430"/>
          </a:xfrm>
          <a:prstGeom prst="rect">
            <a:avLst/>
          </a:prstGeom>
        </p:spPr>
      </p:pic>
    </p:spTree>
    <p:extLst>
      <p:ext uri="{BB962C8B-B14F-4D97-AF65-F5344CB8AC3E}">
        <p14:creationId xmlns:p14="http://schemas.microsoft.com/office/powerpoint/2010/main" val="2427631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16131" y="701301"/>
            <a:ext cx="10037669" cy="4830202"/>
          </a:xfrm>
          <a:prstGeom prst="rect">
            <a:avLst/>
          </a:prstGeom>
        </p:spPr>
      </p:pic>
    </p:spTree>
    <p:extLst>
      <p:ext uri="{BB962C8B-B14F-4D97-AF65-F5344CB8AC3E}">
        <p14:creationId xmlns:p14="http://schemas.microsoft.com/office/powerpoint/2010/main" val="41915211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47" y="365125"/>
            <a:ext cx="10730753" cy="1325563"/>
          </a:xfrm>
        </p:spPr>
        <p:txBody>
          <a:bodyPr/>
          <a:lstStyle/>
          <a:p>
            <a:r>
              <a:rPr lang="en-US" dirty="0" smtClean="0"/>
              <a:t>Implements</a:t>
            </a:r>
            <a:endParaRPr lang="en-US" dirty="0"/>
          </a:p>
        </p:txBody>
      </p:sp>
      <p:sp>
        <p:nvSpPr>
          <p:cNvPr id="4" name="Rectangle 1"/>
          <p:cNvSpPr>
            <a:spLocks noGrp="1" noChangeArrowheads="1"/>
          </p:cNvSpPr>
          <p:nvPr>
            <p:ph idx="1"/>
          </p:nvPr>
        </p:nvSpPr>
        <p:spPr bwMode="auto">
          <a:xfrm>
            <a:off x="623047" y="2016083"/>
            <a:ext cx="1134759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panose="020B0604030504040204" pitchFamily="34" charset="0"/>
              </a:rPr>
              <a:t>An </a:t>
            </a:r>
            <a:r>
              <a:rPr kumimoji="0" lang="en-US" sz="18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interface</a:t>
            </a:r>
            <a:r>
              <a:rPr kumimoji="0" lang="en-US" sz="1800" b="0" i="0" u="none" strike="noStrike" cap="none" normalizeH="0" baseline="0" dirty="0" smtClean="0">
                <a:ln>
                  <a:noFill/>
                </a:ln>
                <a:solidFill>
                  <a:srgbClr val="000000"/>
                </a:solidFill>
                <a:effectLst/>
                <a:latin typeface="Verdana" panose="020B0604030504040204" pitchFamily="34" charset="0"/>
              </a:rPr>
              <a:t> is an abstract "class" that is used to group related methods with "empty" bodies:</a:t>
            </a:r>
            <a:endParaRPr kumimoji="0" 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panose="020B0604030504040204" pitchFamily="34" charset="0"/>
              </a:rPr>
              <a:t>To access the interface methods, the interface must be "implemented" (</a:t>
            </a:r>
            <a:r>
              <a:rPr kumimoji="0" lang="en-US" sz="1800" b="0" i="0" u="none" strike="noStrike" cap="none" normalizeH="0" baseline="0" dirty="0" err="1" smtClean="0">
                <a:ln>
                  <a:noFill/>
                </a:ln>
                <a:solidFill>
                  <a:srgbClr val="000000"/>
                </a:solidFill>
                <a:effectLst/>
                <a:latin typeface="Verdana" panose="020B0604030504040204" pitchFamily="34" charset="0"/>
              </a:rPr>
              <a:t>kinda</a:t>
            </a:r>
            <a:r>
              <a:rPr kumimoji="0" lang="en-US" sz="1800" b="0" i="0" u="none" strike="noStrike" cap="none" normalizeH="0" baseline="0" dirty="0" smtClean="0">
                <a:ln>
                  <a:noFill/>
                </a:ln>
                <a:solidFill>
                  <a:srgbClr val="000000"/>
                </a:solidFill>
                <a:effectLst/>
                <a:latin typeface="Verdana" panose="020B0604030504040204" pitchFamily="34" charset="0"/>
              </a:rPr>
              <a:t> like inherited) by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panose="020B0604030504040204" pitchFamily="34" charset="0"/>
              </a:rPr>
              <a:t>another class with the </a:t>
            </a:r>
            <a:r>
              <a:rPr kumimoji="0" lang="en-US" sz="18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implements</a:t>
            </a:r>
            <a:r>
              <a:rPr kumimoji="0" lang="en-US" sz="1800" b="0" i="0" u="none" strike="noStrike" cap="none" normalizeH="0" baseline="0" dirty="0" smtClean="0">
                <a:ln>
                  <a:noFill/>
                </a:ln>
                <a:solidFill>
                  <a:srgbClr val="000000"/>
                </a:solidFill>
                <a:effectLst/>
                <a:latin typeface="Verdana" panose="020B0604030504040204" pitchFamily="34" charset="0"/>
              </a:rPr>
              <a:t> keyword (instead of </a:t>
            </a:r>
            <a:r>
              <a:rPr kumimoji="0" lang="en-US" sz="18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extends</a:t>
            </a:r>
            <a:r>
              <a:rPr kumimoji="0" lang="en-US" sz="1800" b="0" i="0" u="none" strike="noStrike" cap="none" normalizeH="0" baseline="0" dirty="0" smtClean="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panose="020B0604030504040204" pitchFamily="34" charset="0"/>
              </a:rPr>
              <a:t>The body of the interface method is provided by the "implement" class:</a:t>
            </a:r>
            <a:endParaRPr kumimoji="0" lang="en-US" sz="1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9592869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66682" y="361904"/>
            <a:ext cx="7288306" cy="6280979"/>
          </a:xfrm>
          <a:prstGeom prst="rect">
            <a:avLst/>
          </a:prstGeom>
        </p:spPr>
      </p:pic>
    </p:spTree>
    <p:extLst>
      <p:ext uri="{BB962C8B-B14F-4D97-AF65-F5344CB8AC3E}">
        <p14:creationId xmlns:p14="http://schemas.microsoft.com/office/powerpoint/2010/main" val="1930603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4006" y="365125"/>
            <a:ext cx="11536521" cy="6089463"/>
          </a:xfrm>
          <a:prstGeom prst="rect">
            <a:avLst/>
          </a:prstGeom>
        </p:spPr>
      </p:pic>
    </p:spTree>
    <p:extLst>
      <p:ext uri="{BB962C8B-B14F-4D97-AF65-F5344CB8AC3E}">
        <p14:creationId xmlns:p14="http://schemas.microsoft.com/office/powerpoint/2010/main" val="2342402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957782" y="2381670"/>
            <a:ext cx="8518481" cy="2363601"/>
          </a:xfrm>
          <a:prstGeom prst="rect">
            <a:avLst/>
          </a:prstGeom>
        </p:spPr>
      </p:pic>
    </p:spTree>
    <p:extLst>
      <p:ext uri="{BB962C8B-B14F-4D97-AF65-F5344CB8AC3E}">
        <p14:creationId xmlns:p14="http://schemas.microsoft.com/office/powerpoint/2010/main" val="318578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Java Architecture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62517" y="1825625"/>
            <a:ext cx="6554180" cy="4788871"/>
          </a:xfrm>
          <a:prstGeom prst="rect">
            <a:avLst/>
          </a:prstGeom>
        </p:spPr>
      </p:pic>
    </p:spTree>
    <p:extLst>
      <p:ext uri="{BB962C8B-B14F-4D97-AF65-F5344CB8AC3E}">
        <p14:creationId xmlns:p14="http://schemas.microsoft.com/office/powerpoint/2010/main" val="3327466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Development Tool Kit</a:t>
            </a:r>
            <a:endParaRPr lang="en-US" dirty="0"/>
          </a:p>
        </p:txBody>
      </p:sp>
      <p:sp>
        <p:nvSpPr>
          <p:cNvPr id="3" name="Content Placeholder 2"/>
          <p:cNvSpPr>
            <a:spLocks noGrp="1"/>
          </p:cNvSpPr>
          <p:nvPr>
            <p:ph idx="1"/>
          </p:nvPr>
        </p:nvSpPr>
        <p:spPr/>
        <p:txBody>
          <a:bodyPr/>
          <a:lstStyle/>
          <a:p>
            <a:r>
              <a:rPr lang="en-US" dirty="0"/>
              <a:t>Includes a complete JRE plus tools for developing, debugging, and monitoring Java applications.</a:t>
            </a:r>
            <a:endParaRPr lang="en-US" dirty="0" smtClean="0"/>
          </a:p>
          <a:p>
            <a:r>
              <a:rPr lang="en-US" dirty="0" smtClean="0"/>
              <a:t>JDK = Java Compiler + Development Tools + JRE</a:t>
            </a:r>
          </a:p>
          <a:p>
            <a:endParaRPr lang="en-US" dirty="0"/>
          </a:p>
        </p:txBody>
      </p:sp>
    </p:spTree>
    <p:extLst>
      <p:ext uri="{BB962C8B-B14F-4D97-AF65-F5344CB8AC3E}">
        <p14:creationId xmlns:p14="http://schemas.microsoft.com/office/powerpoint/2010/main" val="3419513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Java Virtual Machine</a:t>
            </a:r>
            <a:r>
              <a:rPr lang="en-US" b="1" dirty="0" smtClean="0"/>
              <a:t>:</a:t>
            </a:r>
            <a:endParaRPr lang="en-US" dirty="0"/>
          </a:p>
        </p:txBody>
      </p:sp>
      <p:sp>
        <p:nvSpPr>
          <p:cNvPr id="3" name="Content Placeholder 2"/>
          <p:cNvSpPr>
            <a:spLocks noGrp="1"/>
          </p:cNvSpPr>
          <p:nvPr>
            <p:ph idx="1"/>
          </p:nvPr>
        </p:nvSpPr>
        <p:spPr/>
        <p:txBody>
          <a:bodyPr/>
          <a:lstStyle/>
          <a:p>
            <a:r>
              <a:rPr lang="en-US" dirty="0" smtClean="0"/>
              <a:t>Java </a:t>
            </a:r>
            <a:r>
              <a:rPr lang="en-US" dirty="0"/>
              <a:t>applications are called WORA because of their ability to run a code on any platform. </a:t>
            </a:r>
            <a:endParaRPr lang="en-US" dirty="0" smtClean="0"/>
          </a:p>
          <a:p>
            <a:r>
              <a:rPr lang="en-US" dirty="0" smtClean="0"/>
              <a:t>This </a:t>
            </a:r>
            <a:r>
              <a:rPr lang="en-US" dirty="0"/>
              <a:t>is done only because of JVM. The JVM is a Java platform component that provides an environment for executing Java programs. </a:t>
            </a:r>
            <a:endParaRPr lang="en-US" dirty="0" smtClean="0"/>
          </a:p>
          <a:p>
            <a:r>
              <a:rPr lang="en-US" dirty="0" smtClean="0"/>
              <a:t>JVM </a:t>
            </a:r>
            <a:r>
              <a:rPr lang="en-US" dirty="0"/>
              <a:t>interprets the </a:t>
            </a:r>
            <a:r>
              <a:rPr lang="en-US" dirty="0" err="1"/>
              <a:t>bytecode</a:t>
            </a:r>
            <a:r>
              <a:rPr lang="en-US" dirty="0"/>
              <a:t> into machine code which is executed in the machine in which the Java program runs</a:t>
            </a:r>
            <a:r>
              <a:rPr lang="en-US" dirty="0" smtClean="0"/>
              <a:t>.</a:t>
            </a:r>
          </a:p>
          <a:p>
            <a:r>
              <a:rPr lang="en-US" dirty="0" smtClean="0"/>
              <a:t>It is platform dependent.</a:t>
            </a:r>
            <a:endParaRPr lang="en-US" dirty="0"/>
          </a:p>
          <a:p>
            <a:endParaRPr lang="en-US" dirty="0"/>
          </a:p>
        </p:txBody>
      </p:sp>
    </p:spTree>
    <p:extLst>
      <p:ext uri="{BB962C8B-B14F-4D97-AF65-F5344CB8AC3E}">
        <p14:creationId xmlns:p14="http://schemas.microsoft.com/office/powerpoint/2010/main" val="1284354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838200" y="2027456"/>
            <a:ext cx="10116671" cy="3693319"/>
          </a:xfrm>
          <a:prstGeom prst="rect">
            <a:avLst/>
          </a:prstGeom>
        </p:spPr>
        <p:txBody>
          <a:bodyPr wrap="square">
            <a:spAutoFit/>
          </a:bodyPr>
          <a:lstStyle/>
          <a:p>
            <a:pPr algn="just"/>
            <a:r>
              <a:rPr lang="en-US" b="1" dirty="0">
                <a:solidFill>
                  <a:srgbClr val="4A4A4A"/>
                </a:solidFill>
                <a:latin typeface="Open Sans"/>
              </a:rPr>
              <a:t>Class Loader</a:t>
            </a:r>
            <a:r>
              <a:rPr lang="en-US" dirty="0">
                <a:solidFill>
                  <a:srgbClr val="4A4A4A"/>
                </a:solidFill>
                <a:latin typeface="Open Sans"/>
              </a:rPr>
              <a:t>: Class loader is a subsystem of JVM. It is used to load class files. Whenever we run the java program, class loader loads it first</a:t>
            </a:r>
            <a:r>
              <a:rPr lang="en-US" dirty="0" smtClean="0">
                <a:solidFill>
                  <a:srgbClr val="4A4A4A"/>
                </a:solidFill>
                <a:latin typeface="Open Sans"/>
              </a:rPr>
              <a:t>.</a:t>
            </a:r>
          </a:p>
          <a:p>
            <a:pPr algn="just"/>
            <a:endParaRPr lang="en-US" dirty="0">
              <a:solidFill>
                <a:srgbClr val="4A4A4A"/>
              </a:solidFill>
              <a:latin typeface="Open Sans"/>
            </a:endParaRPr>
          </a:p>
          <a:p>
            <a:pPr algn="just"/>
            <a:r>
              <a:rPr lang="en-US" b="1" dirty="0">
                <a:solidFill>
                  <a:srgbClr val="4A4A4A"/>
                </a:solidFill>
                <a:latin typeface="Open Sans"/>
              </a:rPr>
              <a:t>Class method area</a:t>
            </a:r>
            <a:r>
              <a:rPr lang="en-US" dirty="0">
                <a:solidFill>
                  <a:srgbClr val="4A4A4A"/>
                </a:solidFill>
                <a:latin typeface="Open Sans"/>
              </a:rPr>
              <a:t>: It is one of the Data Area in JVM, in which Class data will be stored. Static Variables, Static Blocks, Static Methods, Instance Methods are stored in this area</a:t>
            </a:r>
            <a:r>
              <a:rPr lang="en-US" dirty="0" smtClean="0">
                <a:solidFill>
                  <a:srgbClr val="4A4A4A"/>
                </a:solidFill>
                <a:latin typeface="Open Sans"/>
              </a:rPr>
              <a:t>.</a:t>
            </a:r>
          </a:p>
          <a:p>
            <a:pPr algn="just"/>
            <a:endParaRPr lang="en-US" dirty="0">
              <a:solidFill>
                <a:srgbClr val="4A4A4A"/>
              </a:solidFill>
              <a:latin typeface="Open Sans"/>
            </a:endParaRPr>
          </a:p>
          <a:p>
            <a:pPr algn="just"/>
            <a:r>
              <a:rPr lang="en-US" b="1" dirty="0">
                <a:solidFill>
                  <a:srgbClr val="4A4A4A"/>
                </a:solidFill>
                <a:latin typeface="Open Sans"/>
              </a:rPr>
              <a:t>Heap</a:t>
            </a:r>
            <a:r>
              <a:rPr lang="en-US" dirty="0">
                <a:solidFill>
                  <a:srgbClr val="4A4A4A"/>
                </a:solidFill>
                <a:latin typeface="Open Sans"/>
              </a:rPr>
              <a:t>: A heap is created when the JVM starts up. It may increase or decrease in size while the application runs</a:t>
            </a:r>
            <a:r>
              <a:rPr lang="en-US" dirty="0" smtClean="0">
                <a:solidFill>
                  <a:srgbClr val="4A4A4A"/>
                </a:solidFill>
                <a:latin typeface="Open Sans"/>
              </a:rPr>
              <a:t>.</a:t>
            </a:r>
          </a:p>
          <a:p>
            <a:pPr algn="just"/>
            <a:endParaRPr lang="en-US" dirty="0">
              <a:solidFill>
                <a:srgbClr val="4A4A4A"/>
              </a:solidFill>
              <a:latin typeface="Open Sans"/>
            </a:endParaRPr>
          </a:p>
          <a:p>
            <a:pPr algn="just"/>
            <a:r>
              <a:rPr lang="en-US" b="1" dirty="0">
                <a:solidFill>
                  <a:srgbClr val="4A4A4A"/>
                </a:solidFill>
                <a:latin typeface="Open Sans"/>
              </a:rPr>
              <a:t>Stack</a:t>
            </a:r>
            <a:r>
              <a:rPr lang="en-US" dirty="0">
                <a:solidFill>
                  <a:srgbClr val="4A4A4A"/>
                </a:solidFill>
                <a:latin typeface="Open Sans"/>
              </a:rPr>
              <a:t>: JVM stack is known as a thread stack. It is a data area in the JVM memory which is created for a single execution thread. The JVM stack of a thread is used by the thread to store various elements i.e.; local variables, partial results, and data for calling method and returns.</a:t>
            </a:r>
          </a:p>
          <a:p>
            <a:pPr algn="just"/>
            <a:r>
              <a:rPr lang="en-US" b="1" dirty="0">
                <a:solidFill>
                  <a:srgbClr val="4A4A4A"/>
                </a:solidFill>
                <a:latin typeface="Open Sans"/>
              </a:rPr>
              <a:t>Native stack</a:t>
            </a:r>
            <a:r>
              <a:rPr lang="en-US" dirty="0">
                <a:solidFill>
                  <a:srgbClr val="4A4A4A"/>
                </a:solidFill>
                <a:latin typeface="Open Sans"/>
              </a:rPr>
              <a:t>: It subsumes all the native methods used in your application.</a:t>
            </a:r>
            <a:endParaRPr lang="en-US" b="0" i="0" dirty="0">
              <a:solidFill>
                <a:srgbClr val="4A4A4A"/>
              </a:solidFill>
              <a:effectLst/>
              <a:latin typeface="Open Sans"/>
            </a:endParaRPr>
          </a:p>
        </p:txBody>
      </p:sp>
    </p:spTree>
    <p:extLst>
      <p:ext uri="{BB962C8B-B14F-4D97-AF65-F5344CB8AC3E}">
        <p14:creationId xmlns:p14="http://schemas.microsoft.com/office/powerpoint/2010/main" val="229174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18" y="2920066"/>
            <a:ext cx="10515600" cy="1325563"/>
          </a:xfrm>
        </p:spPr>
        <p:txBody>
          <a:bodyPr/>
          <a:lstStyle/>
          <a:p>
            <a:r>
              <a:rPr lang="en-US" dirty="0" smtClean="0"/>
              <a:t>Anatomy of JAVA Program</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300345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8663" y="365125"/>
            <a:ext cx="11282576" cy="6237381"/>
          </a:xfrm>
          <a:prstGeom prst="rect">
            <a:avLst/>
          </a:prstGeom>
        </p:spPr>
      </p:pic>
    </p:spTree>
    <p:extLst>
      <p:ext uri="{BB962C8B-B14F-4D97-AF65-F5344CB8AC3E}">
        <p14:creationId xmlns:p14="http://schemas.microsoft.com/office/powerpoint/2010/main" val="1024013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7162" y="128587"/>
            <a:ext cx="11877675" cy="6600825"/>
          </a:xfrm>
          <a:prstGeom prst="rect">
            <a:avLst/>
          </a:prstGeom>
        </p:spPr>
      </p:pic>
    </p:spTree>
    <p:extLst>
      <p:ext uri="{BB962C8B-B14F-4D97-AF65-F5344CB8AC3E}">
        <p14:creationId xmlns:p14="http://schemas.microsoft.com/office/powerpoint/2010/main" val="1859016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5737" y="61912"/>
            <a:ext cx="11820525" cy="6734175"/>
          </a:xfrm>
          <a:prstGeom prst="rect">
            <a:avLst/>
          </a:prstGeom>
        </p:spPr>
      </p:pic>
    </p:spTree>
    <p:extLst>
      <p:ext uri="{BB962C8B-B14F-4D97-AF65-F5344CB8AC3E}">
        <p14:creationId xmlns:p14="http://schemas.microsoft.com/office/powerpoint/2010/main" val="2803505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6178" y="1"/>
            <a:ext cx="12079641" cy="6858000"/>
          </a:xfrm>
          <a:prstGeom prst="rect">
            <a:avLst/>
          </a:prstGeom>
        </p:spPr>
      </p:pic>
    </p:spTree>
    <p:extLst>
      <p:ext uri="{BB962C8B-B14F-4D97-AF65-F5344CB8AC3E}">
        <p14:creationId xmlns:p14="http://schemas.microsoft.com/office/powerpoint/2010/main" val="216502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1171" y="1"/>
            <a:ext cx="12414339" cy="6858000"/>
          </a:xfrm>
          <a:prstGeom prst="rect">
            <a:avLst/>
          </a:prstGeom>
        </p:spPr>
      </p:pic>
    </p:spTree>
    <p:extLst>
      <p:ext uri="{BB962C8B-B14F-4D97-AF65-F5344CB8AC3E}">
        <p14:creationId xmlns:p14="http://schemas.microsoft.com/office/powerpoint/2010/main" val="3797670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8587" y="80962"/>
            <a:ext cx="11934825" cy="6696075"/>
          </a:xfrm>
          <a:prstGeom prst="rect">
            <a:avLst/>
          </a:prstGeom>
        </p:spPr>
      </p:pic>
    </p:spTree>
    <p:extLst>
      <p:ext uri="{BB962C8B-B14F-4D97-AF65-F5344CB8AC3E}">
        <p14:creationId xmlns:p14="http://schemas.microsoft.com/office/powerpoint/2010/main" val="1998973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6687" y="109537"/>
            <a:ext cx="11858625" cy="6638925"/>
          </a:xfrm>
          <a:prstGeom prst="rect">
            <a:avLst/>
          </a:prstGeom>
        </p:spPr>
      </p:pic>
    </p:spTree>
    <p:extLst>
      <p:ext uri="{BB962C8B-B14F-4D97-AF65-F5344CB8AC3E}">
        <p14:creationId xmlns:p14="http://schemas.microsoft.com/office/powerpoint/2010/main" val="3434932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7637" y="80962"/>
            <a:ext cx="11896725" cy="6696075"/>
          </a:xfrm>
          <a:prstGeom prst="rect">
            <a:avLst/>
          </a:prstGeom>
        </p:spPr>
      </p:pic>
    </p:spTree>
    <p:extLst>
      <p:ext uri="{BB962C8B-B14F-4D97-AF65-F5344CB8AC3E}">
        <p14:creationId xmlns:p14="http://schemas.microsoft.com/office/powerpoint/2010/main" val="86126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81352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59000" y="1690688"/>
            <a:ext cx="9131199" cy="3233738"/>
          </a:xfrm>
          <a:prstGeom prst="rect">
            <a:avLst/>
          </a:prstGeom>
        </p:spPr>
      </p:pic>
    </p:spTree>
    <p:extLst>
      <p:ext uri="{BB962C8B-B14F-4D97-AF65-F5344CB8AC3E}">
        <p14:creationId xmlns:p14="http://schemas.microsoft.com/office/powerpoint/2010/main" val="231412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85962" y="476529"/>
            <a:ext cx="8220075" cy="6200775"/>
          </a:xfrm>
          <a:prstGeom prst="rect">
            <a:avLst/>
          </a:prstGeom>
        </p:spPr>
      </p:pic>
    </p:spTree>
    <p:extLst>
      <p:ext uri="{BB962C8B-B14F-4D97-AF65-F5344CB8AC3E}">
        <p14:creationId xmlns:p14="http://schemas.microsoft.com/office/powerpoint/2010/main" val="2959258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648" y="2443489"/>
            <a:ext cx="10515600" cy="1325563"/>
          </a:xfrm>
        </p:spPr>
        <p:txBody>
          <a:bodyPr/>
          <a:lstStyle/>
          <a:p>
            <a:r>
              <a:rPr lang="en-US" dirty="0" smtClean="0"/>
              <a:t>Reference Data Type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406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0025" y="1114425"/>
            <a:ext cx="11791950" cy="4629150"/>
          </a:xfrm>
          <a:prstGeom prst="rect">
            <a:avLst/>
          </a:prstGeom>
        </p:spPr>
      </p:pic>
    </p:spTree>
    <p:extLst>
      <p:ext uri="{BB962C8B-B14F-4D97-AF65-F5344CB8AC3E}">
        <p14:creationId xmlns:p14="http://schemas.microsoft.com/office/powerpoint/2010/main" val="1697628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1455" y="134471"/>
            <a:ext cx="11929089" cy="6589057"/>
          </a:xfrm>
          <a:prstGeom prst="rect">
            <a:avLst/>
          </a:prstGeom>
        </p:spPr>
      </p:pic>
    </p:spTree>
    <p:extLst>
      <p:ext uri="{BB962C8B-B14F-4D97-AF65-F5344CB8AC3E}">
        <p14:creationId xmlns:p14="http://schemas.microsoft.com/office/powerpoint/2010/main" val="2702404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8138" y="-195263"/>
            <a:ext cx="12868275" cy="7248525"/>
          </a:xfrm>
          <a:prstGeom prst="rect">
            <a:avLst/>
          </a:prstGeom>
        </p:spPr>
      </p:pic>
    </p:spTree>
    <p:extLst>
      <p:ext uri="{BB962C8B-B14F-4D97-AF65-F5344CB8AC3E}">
        <p14:creationId xmlns:p14="http://schemas.microsoft.com/office/powerpoint/2010/main" val="51754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4848" y="521820"/>
            <a:ext cx="11882304" cy="5814359"/>
          </a:xfrm>
          <a:prstGeom prst="rect">
            <a:avLst/>
          </a:prstGeom>
        </p:spPr>
      </p:pic>
    </p:spTree>
    <p:extLst>
      <p:ext uri="{BB962C8B-B14F-4D97-AF65-F5344CB8AC3E}">
        <p14:creationId xmlns:p14="http://schemas.microsoft.com/office/powerpoint/2010/main" val="1084789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1258" y="2920066"/>
            <a:ext cx="10515600" cy="1325563"/>
          </a:xfrm>
        </p:spPr>
        <p:txBody>
          <a:bodyPr/>
          <a:lstStyle/>
          <a:p>
            <a:r>
              <a:rPr lang="en-US" dirty="0" smtClean="0"/>
              <a:t>String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18405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0522" y="242454"/>
            <a:ext cx="11310955" cy="6373091"/>
          </a:xfrm>
          <a:prstGeom prst="rect">
            <a:avLst/>
          </a:prstGeom>
        </p:spPr>
      </p:pic>
    </p:spTree>
    <p:extLst>
      <p:ext uri="{BB962C8B-B14F-4D97-AF65-F5344CB8AC3E}">
        <p14:creationId xmlns:p14="http://schemas.microsoft.com/office/powerpoint/2010/main" val="379506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726" y="0"/>
            <a:ext cx="12130548" cy="6858000"/>
          </a:xfrm>
          <a:prstGeom prst="rect">
            <a:avLst/>
          </a:prstGeom>
        </p:spPr>
      </p:pic>
    </p:spTree>
    <p:extLst>
      <p:ext uri="{BB962C8B-B14F-4D97-AF65-F5344CB8AC3E}">
        <p14:creationId xmlns:p14="http://schemas.microsoft.com/office/powerpoint/2010/main" val="2655316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532" y="0"/>
            <a:ext cx="12110936" cy="6858000"/>
          </a:xfrm>
          <a:prstGeom prst="rect">
            <a:avLst/>
          </a:prstGeom>
        </p:spPr>
      </p:pic>
    </p:spTree>
    <p:extLst>
      <p:ext uri="{BB962C8B-B14F-4D97-AF65-F5344CB8AC3E}">
        <p14:creationId xmlns:p14="http://schemas.microsoft.com/office/powerpoint/2010/main" val="10263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6487" y="0"/>
            <a:ext cx="12139024" cy="6857999"/>
          </a:xfrm>
          <a:prstGeom prst="rect">
            <a:avLst/>
          </a:prstGeom>
        </p:spPr>
      </p:pic>
    </p:spTree>
    <p:extLst>
      <p:ext uri="{BB962C8B-B14F-4D97-AF65-F5344CB8AC3E}">
        <p14:creationId xmlns:p14="http://schemas.microsoft.com/office/powerpoint/2010/main" val="691280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0" y="2675731"/>
            <a:ext cx="10515600" cy="1325563"/>
          </a:xfrm>
        </p:spPr>
        <p:txBody>
          <a:bodyPr/>
          <a:lstStyle/>
          <a:p>
            <a:r>
              <a:rPr lang="en-US" dirty="0" smtClean="0"/>
              <a:t>ARRAY</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17086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19" y="0"/>
            <a:ext cx="12194035" cy="6857999"/>
          </a:xfrm>
          <a:prstGeom prst="rect">
            <a:avLst/>
          </a:prstGeom>
        </p:spPr>
      </p:pic>
    </p:spTree>
    <p:extLst>
      <p:ext uri="{BB962C8B-B14F-4D97-AF65-F5344CB8AC3E}">
        <p14:creationId xmlns:p14="http://schemas.microsoft.com/office/powerpoint/2010/main" val="180990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600" y="1"/>
            <a:ext cx="12134798" cy="6858000"/>
          </a:xfrm>
          <a:prstGeom prst="rect">
            <a:avLst/>
          </a:prstGeom>
        </p:spPr>
      </p:pic>
    </p:spTree>
    <p:extLst>
      <p:ext uri="{BB962C8B-B14F-4D97-AF65-F5344CB8AC3E}">
        <p14:creationId xmlns:p14="http://schemas.microsoft.com/office/powerpoint/2010/main" val="419239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823" y="0"/>
            <a:ext cx="12102351" cy="6857999"/>
          </a:xfrm>
          <a:prstGeom prst="rect">
            <a:avLst/>
          </a:prstGeom>
        </p:spPr>
      </p:pic>
    </p:spTree>
    <p:extLst>
      <p:ext uri="{BB962C8B-B14F-4D97-AF65-F5344CB8AC3E}">
        <p14:creationId xmlns:p14="http://schemas.microsoft.com/office/powerpoint/2010/main" val="2028367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291427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3151" y="0"/>
            <a:ext cx="11976559" cy="6750424"/>
          </a:xfrm>
          <a:prstGeom prst="rect">
            <a:avLst/>
          </a:prstGeom>
        </p:spPr>
      </p:pic>
    </p:spTree>
    <p:extLst>
      <p:ext uri="{BB962C8B-B14F-4D97-AF65-F5344CB8AC3E}">
        <p14:creationId xmlns:p14="http://schemas.microsoft.com/office/powerpoint/2010/main" val="2564354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7576" y="0"/>
            <a:ext cx="12099787" cy="6789020"/>
          </a:xfrm>
          <a:prstGeom prst="rect">
            <a:avLst/>
          </a:prstGeom>
        </p:spPr>
      </p:pic>
    </p:spTree>
    <p:extLst>
      <p:ext uri="{BB962C8B-B14F-4D97-AF65-F5344CB8AC3E}">
        <p14:creationId xmlns:p14="http://schemas.microsoft.com/office/powerpoint/2010/main" val="1023748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5757" y="1"/>
            <a:ext cx="12303512" cy="6858000"/>
          </a:xfrm>
          <a:prstGeom prst="rect">
            <a:avLst/>
          </a:prstGeom>
        </p:spPr>
      </p:pic>
    </p:spTree>
    <p:extLst>
      <p:ext uri="{BB962C8B-B14F-4D97-AF65-F5344CB8AC3E}">
        <p14:creationId xmlns:p14="http://schemas.microsoft.com/office/powerpoint/2010/main" val="3133226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352" y="7493"/>
            <a:ext cx="12205351" cy="6850507"/>
          </a:xfrm>
          <a:prstGeom prst="rect">
            <a:avLst/>
          </a:prstGeom>
        </p:spPr>
      </p:pic>
    </p:spTree>
    <p:extLst>
      <p:ext uri="{BB962C8B-B14F-4D97-AF65-F5344CB8AC3E}">
        <p14:creationId xmlns:p14="http://schemas.microsoft.com/office/powerpoint/2010/main" val="3829514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97715"/>
            <a:ext cx="12275294" cy="6062569"/>
          </a:xfrm>
          <a:prstGeom prst="rect">
            <a:avLst/>
          </a:prstGeom>
        </p:spPr>
      </p:pic>
    </p:spTree>
    <p:extLst>
      <p:ext uri="{BB962C8B-B14F-4D97-AF65-F5344CB8AC3E}">
        <p14:creationId xmlns:p14="http://schemas.microsoft.com/office/powerpoint/2010/main" val="2918326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3217" y="0"/>
            <a:ext cx="12082620" cy="6736976"/>
          </a:xfrm>
          <a:prstGeom prst="rect">
            <a:avLst/>
          </a:prstGeom>
        </p:spPr>
      </p:pic>
    </p:spTree>
    <p:extLst>
      <p:ext uri="{BB962C8B-B14F-4D97-AF65-F5344CB8AC3E}">
        <p14:creationId xmlns:p14="http://schemas.microsoft.com/office/powerpoint/2010/main" val="210574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4471" y="0"/>
            <a:ext cx="12033908" cy="6795403"/>
          </a:xfrm>
          <a:prstGeom prst="rect">
            <a:avLst/>
          </a:prstGeom>
        </p:spPr>
      </p:pic>
    </p:spTree>
    <p:extLst>
      <p:ext uri="{BB962C8B-B14F-4D97-AF65-F5344CB8AC3E}">
        <p14:creationId xmlns:p14="http://schemas.microsoft.com/office/powerpoint/2010/main" val="230639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8740" y="53088"/>
            <a:ext cx="11874520" cy="6751823"/>
          </a:xfrm>
          <a:prstGeom prst="rect">
            <a:avLst/>
          </a:prstGeom>
        </p:spPr>
      </p:pic>
    </p:spTree>
    <p:extLst>
      <p:ext uri="{BB962C8B-B14F-4D97-AF65-F5344CB8AC3E}">
        <p14:creationId xmlns:p14="http://schemas.microsoft.com/office/powerpoint/2010/main" val="3725615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2374" y="127747"/>
            <a:ext cx="11827251" cy="6602505"/>
          </a:xfrm>
          <a:prstGeom prst="rect">
            <a:avLst/>
          </a:prstGeom>
        </p:spPr>
      </p:pic>
    </p:spTree>
    <p:extLst>
      <p:ext uri="{BB962C8B-B14F-4D97-AF65-F5344CB8AC3E}">
        <p14:creationId xmlns:p14="http://schemas.microsoft.com/office/powerpoint/2010/main" val="2573907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4227" y="0"/>
            <a:ext cx="12100928" cy="6736976"/>
          </a:xfrm>
          <a:prstGeom prst="rect">
            <a:avLst/>
          </a:prstGeom>
        </p:spPr>
      </p:pic>
    </p:spTree>
    <p:extLst>
      <p:ext uri="{BB962C8B-B14F-4D97-AF65-F5344CB8AC3E}">
        <p14:creationId xmlns:p14="http://schemas.microsoft.com/office/powerpoint/2010/main" val="3044973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879748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000" y="1169894"/>
            <a:ext cx="11881692" cy="4545105"/>
          </a:xfrm>
          <a:prstGeom prst="rect">
            <a:avLst/>
          </a:prstGeom>
        </p:spPr>
      </p:pic>
    </p:spTree>
    <p:extLst>
      <p:ext uri="{BB962C8B-B14F-4D97-AF65-F5344CB8AC3E}">
        <p14:creationId xmlns:p14="http://schemas.microsoft.com/office/powerpoint/2010/main" val="449180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4391" y="121024"/>
            <a:ext cx="11771261" cy="6589057"/>
          </a:xfrm>
          <a:prstGeom prst="rect">
            <a:avLst/>
          </a:prstGeom>
        </p:spPr>
      </p:pic>
    </p:spTree>
    <p:extLst>
      <p:ext uri="{BB962C8B-B14F-4D97-AF65-F5344CB8AC3E}">
        <p14:creationId xmlns:p14="http://schemas.microsoft.com/office/powerpoint/2010/main" val="4001553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Scanner Class</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a:t>Scanner is a class in </a:t>
            </a:r>
            <a:r>
              <a:rPr lang="en-US" dirty="0" err="1"/>
              <a:t>java.util</a:t>
            </a:r>
            <a:r>
              <a:rPr lang="en-US" dirty="0"/>
              <a:t> package used for obtaining the input of the primitive types like </a:t>
            </a:r>
            <a:r>
              <a:rPr lang="en-US" dirty="0" err="1"/>
              <a:t>int</a:t>
            </a:r>
            <a:r>
              <a:rPr lang="en-US" dirty="0"/>
              <a:t>, double, etc. and strings. It is the easiest way to read input in a Java program, though not very efficient if you want an input method for scenarios where time is a constraint like in competitive programming.</a:t>
            </a:r>
          </a:p>
          <a:p>
            <a:pPr fontAlgn="base"/>
            <a:r>
              <a:rPr lang="en-US" dirty="0"/>
              <a:t>To create an object of Scanner class, we usually pass the predefined object System.in, which represents the standard input stream. We may pass an object of class File if we want to read input from a file.</a:t>
            </a:r>
          </a:p>
          <a:p>
            <a:pPr fontAlgn="base"/>
            <a:r>
              <a:rPr lang="en-US" dirty="0"/>
              <a:t>To read numerical values of a certain data type XYZ, the function to use is </a:t>
            </a:r>
            <a:r>
              <a:rPr lang="en-US" dirty="0" err="1"/>
              <a:t>nextXYZ</a:t>
            </a:r>
            <a:r>
              <a:rPr lang="en-US" dirty="0"/>
              <a:t>(). For example, to read a value of type short, we can use </a:t>
            </a:r>
            <a:r>
              <a:rPr lang="en-US" dirty="0" err="1"/>
              <a:t>nextShort</a:t>
            </a:r>
            <a:r>
              <a:rPr lang="en-US" dirty="0"/>
              <a:t>()</a:t>
            </a:r>
          </a:p>
          <a:p>
            <a:pPr fontAlgn="base"/>
            <a:r>
              <a:rPr lang="en-US" dirty="0"/>
              <a:t>To read strings, we use </a:t>
            </a:r>
            <a:r>
              <a:rPr lang="en-US" dirty="0" err="1"/>
              <a:t>nextLine</a:t>
            </a:r>
            <a:r>
              <a:rPr lang="en-US" dirty="0"/>
              <a:t>().</a:t>
            </a:r>
          </a:p>
          <a:p>
            <a:pPr fontAlgn="base"/>
            <a:r>
              <a:rPr lang="en-US" dirty="0"/>
              <a:t>To read a single character, we use next().</a:t>
            </a:r>
            <a:r>
              <a:rPr lang="en-US" dirty="0" err="1"/>
              <a:t>charAt</a:t>
            </a:r>
            <a:r>
              <a:rPr lang="en-US" dirty="0"/>
              <a:t>(0). next() function returns the next token/word in the input as a string and </a:t>
            </a:r>
            <a:r>
              <a:rPr lang="en-US" dirty="0" err="1"/>
              <a:t>charAt</a:t>
            </a:r>
            <a:r>
              <a:rPr lang="en-US" dirty="0"/>
              <a:t>(0) function returns the first character in that string.</a:t>
            </a:r>
          </a:p>
          <a:p>
            <a:endParaRPr lang="en-US" dirty="0"/>
          </a:p>
        </p:txBody>
      </p:sp>
    </p:spTree>
    <p:extLst>
      <p:ext uri="{BB962C8B-B14F-4D97-AF65-F5344CB8AC3E}">
        <p14:creationId xmlns:p14="http://schemas.microsoft.com/office/powerpoint/2010/main" val="1893642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8585" y="753035"/>
            <a:ext cx="11640311" cy="5423927"/>
          </a:xfrm>
          <a:prstGeom prst="rect">
            <a:avLst/>
          </a:prstGeom>
        </p:spPr>
      </p:pic>
    </p:spTree>
    <p:extLst>
      <p:ext uri="{BB962C8B-B14F-4D97-AF65-F5344CB8AC3E}">
        <p14:creationId xmlns:p14="http://schemas.microsoft.com/office/powerpoint/2010/main" val="293333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and Object</a:t>
            </a:r>
            <a:endParaRPr lang="en-US" dirty="0"/>
          </a:p>
        </p:txBody>
      </p:sp>
      <p:pic>
        <p:nvPicPr>
          <p:cNvPr id="4" name="Content Placeholder 3"/>
          <p:cNvPicPr>
            <a:picLocks noGrp="1" noChangeAspect="1"/>
          </p:cNvPicPr>
          <p:nvPr>
            <p:ph idx="1"/>
          </p:nvPr>
        </p:nvPicPr>
        <p:blipFill>
          <a:blip r:embed="rId2"/>
          <a:stretch>
            <a:fillRect/>
          </a:stretch>
        </p:blipFill>
        <p:spPr>
          <a:xfrm>
            <a:off x="2138082" y="1961964"/>
            <a:ext cx="8000108" cy="4344707"/>
          </a:xfrm>
          <a:prstGeom prst="rect">
            <a:avLst/>
          </a:prstGeom>
        </p:spPr>
      </p:pic>
    </p:spTree>
    <p:extLst>
      <p:ext uri="{BB962C8B-B14F-4D97-AF65-F5344CB8AC3E}">
        <p14:creationId xmlns:p14="http://schemas.microsoft.com/office/powerpoint/2010/main" val="3346174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Classes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0541" y="3086193"/>
            <a:ext cx="4823118" cy="1830201"/>
          </a:xfrm>
          <a:prstGeom prst="rect">
            <a:avLst/>
          </a:prstGeom>
        </p:spPr>
      </p:pic>
      <p:pic>
        <p:nvPicPr>
          <p:cNvPr id="5" name="Picture 4"/>
          <p:cNvPicPr>
            <a:picLocks noChangeAspect="1"/>
          </p:cNvPicPr>
          <p:nvPr/>
        </p:nvPicPr>
        <p:blipFill>
          <a:blip r:embed="rId3"/>
          <a:stretch>
            <a:fillRect/>
          </a:stretch>
        </p:blipFill>
        <p:spPr>
          <a:xfrm>
            <a:off x="470541" y="2399476"/>
            <a:ext cx="2697817" cy="686717"/>
          </a:xfrm>
          <a:prstGeom prst="rect">
            <a:avLst/>
          </a:prstGeom>
        </p:spPr>
      </p:pic>
      <p:pic>
        <p:nvPicPr>
          <p:cNvPr id="6" name="Picture 5"/>
          <p:cNvPicPr>
            <a:picLocks noChangeAspect="1"/>
          </p:cNvPicPr>
          <p:nvPr/>
        </p:nvPicPr>
        <p:blipFill>
          <a:blip r:embed="rId4"/>
          <a:stretch>
            <a:fillRect/>
          </a:stretch>
        </p:blipFill>
        <p:spPr>
          <a:xfrm>
            <a:off x="5701460" y="3376239"/>
            <a:ext cx="5864677" cy="2084527"/>
          </a:xfrm>
          <a:prstGeom prst="rect">
            <a:avLst/>
          </a:prstGeom>
        </p:spPr>
      </p:pic>
      <p:pic>
        <p:nvPicPr>
          <p:cNvPr id="7" name="Picture 6"/>
          <p:cNvPicPr>
            <a:picLocks noChangeAspect="1"/>
          </p:cNvPicPr>
          <p:nvPr/>
        </p:nvPicPr>
        <p:blipFill>
          <a:blip r:embed="rId5"/>
          <a:stretch>
            <a:fillRect/>
          </a:stretch>
        </p:blipFill>
        <p:spPr>
          <a:xfrm>
            <a:off x="5701460" y="2422431"/>
            <a:ext cx="3684920" cy="818871"/>
          </a:xfrm>
          <a:prstGeom prst="rect">
            <a:avLst/>
          </a:prstGeom>
        </p:spPr>
      </p:pic>
      <p:pic>
        <p:nvPicPr>
          <p:cNvPr id="8" name="Picture 7"/>
          <p:cNvPicPr>
            <a:picLocks noChangeAspect="1"/>
          </p:cNvPicPr>
          <p:nvPr/>
        </p:nvPicPr>
        <p:blipFill>
          <a:blip r:embed="rId6"/>
          <a:stretch>
            <a:fillRect/>
          </a:stretch>
        </p:blipFill>
        <p:spPr>
          <a:xfrm>
            <a:off x="2260787" y="5706315"/>
            <a:ext cx="3095625" cy="457200"/>
          </a:xfrm>
          <a:prstGeom prst="rect">
            <a:avLst/>
          </a:prstGeom>
        </p:spPr>
      </p:pic>
      <p:pic>
        <p:nvPicPr>
          <p:cNvPr id="9" name="Picture 8"/>
          <p:cNvPicPr>
            <a:picLocks noChangeAspect="1"/>
          </p:cNvPicPr>
          <p:nvPr/>
        </p:nvPicPr>
        <p:blipFill>
          <a:blip r:embed="rId7"/>
          <a:stretch>
            <a:fillRect/>
          </a:stretch>
        </p:blipFill>
        <p:spPr>
          <a:xfrm>
            <a:off x="2260786" y="6129011"/>
            <a:ext cx="3095626" cy="325577"/>
          </a:xfrm>
          <a:prstGeom prst="rect">
            <a:avLst/>
          </a:prstGeom>
        </p:spPr>
      </p:pic>
    </p:spTree>
    <p:extLst>
      <p:ext uri="{BB962C8B-B14F-4D97-AF65-F5344CB8AC3E}">
        <p14:creationId xmlns:p14="http://schemas.microsoft.com/office/powerpoint/2010/main" val="851607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Attributes</a:t>
            </a:r>
            <a:endParaRPr lang="en-US" dirty="0"/>
          </a:p>
        </p:txBody>
      </p:sp>
      <p:pic>
        <p:nvPicPr>
          <p:cNvPr id="4" name="Content Placeholder 3"/>
          <p:cNvPicPr>
            <a:picLocks noGrp="1" noChangeAspect="1"/>
          </p:cNvPicPr>
          <p:nvPr>
            <p:ph idx="1"/>
          </p:nvPr>
        </p:nvPicPr>
        <p:blipFill>
          <a:blip r:embed="rId2"/>
          <a:stretch>
            <a:fillRect/>
          </a:stretch>
        </p:blipFill>
        <p:spPr>
          <a:xfrm>
            <a:off x="1511082" y="2332177"/>
            <a:ext cx="4693335" cy="2454975"/>
          </a:xfrm>
          <a:prstGeom prst="rect">
            <a:avLst/>
          </a:prstGeom>
        </p:spPr>
      </p:pic>
    </p:spTree>
    <p:extLst>
      <p:ext uri="{BB962C8B-B14F-4D97-AF65-F5344CB8AC3E}">
        <p14:creationId xmlns:p14="http://schemas.microsoft.com/office/powerpoint/2010/main" val="2406542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a:t>
            </a:r>
            <a:r>
              <a:rPr lang="en-US" dirty="0" smtClean="0"/>
              <a:t>Attributes</a:t>
            </a:r>
            <a:endParaRPr lang="en-US" dirty="0"/>
          </a:p>
        </p:txBody>
      </p:sp>
      <p:sp>
        <p:nvSpPr>
          <p:cNvPr id="4" name="Rectangle 1"/>
          <p:cNvSpPr>
            <a:spLocks noGrp="1" noChangeArrowheads="1"/>
          </p:cNvSpPr>
          <p:nvPr>
            <p:ph idx="1"/>
          </p:nvPr>
        </p:nvSpPr>
        <p:spPr bwMode="auto">
          <a:xfrm>
            <a:off x="721659" y="1939588"/>
            <a:ext cx="10632141" cy="2303138"/>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Verdana" panose="020B0604030504040204" pitchFamily="34" charset="0"/>
              </a:rPr>
              <a:t>You can access attributes by creating an object of the class, and by using the dot syntax (</a:t>
            </a:r>
            <a:r>
              <a:rPr kumimoji="0" lang="en-US" sz="20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a:t>
            </a:r>
            <a:r>
              <a:rPr kumimoji="0" lang="en-US" sz="2000" b="0" i="0" u="none" strike="noStrike" cap="none" normalizeH="0" baseline="0" dirty="0" smtClean="0">
                <a:ln>
                  <a:noFill/>
                </a:ln>
                <a:solidFill>
                  <a:srgbClr val="000000"/>
                </a:solidFill>
                <a:effectLst/>
                <a:latin typeface="Verdana" panose="020B0604030504040204" pitchFamily="34" charset="0"/>
              </a:rPr>
              <a:t>):</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Verdana" panose="020B0604030504040204" pitchFamily="34" charset="0"/>
              </a:rPr>
              <a:t>The following example will create an object of the </a:t>
            </a:r>
            <a:r>
              <a:rPr kumimoji="0" lang="en-US" sz="20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Main</a:t>
            </a:r>
            <a:r>
              <a:rPr kumimoji="0" lang="en-US" sz="2000" b="0" i="0" u="none" strike="noStrike" cap="none" normalizeH="0" baseline="0" dirty="0" smtClean="0">
                <a:ln>
                  <a:noFill/>
                </a:ln>
                <a:solidFill>
                  <a:srgbClr val="000000"/>
                </a:solidFill>
                <a:effectLst/>
                <a:latin typeface="Verdana" panose="020B0604030504040204" pitchFamily="34" charset="0"/>
              </a:rPr>
              <a:t> class, with the name </a:t>
            </a:r>
            <a:r>
              <a:rPr kumimoji="0" lang="en-US" sz="2000" b="0" i="0" u="none" strike="noStrike" cap="none" normalizeH="0" baseline="0" dirty="0" err="1" smtClean="0">
                <a:ln>
                  <a:noFill/>
                </a:ln>
                <a:solidFill>
                  <a:srgbClr val="DC143C"/>
                </a:solidFill>
                <a:effectLst/>
                <a:latin typeface="Consolas" panose="020B0609020204030204" pitchFamily="49" charset="0"/>
                <a:cs typeface="Consolas" panose="020B0609020204030204" pitchFamily="49" charset="0"/>
              </a:rPr>
              <a:t>myObj</a:t>
            </a:r>
            <a:r>
              <a:rPr kumimoji="0" lang="en-US" sz="2000" b="0" i="0" u="none" strike="noStrike" cap="none" normalizeH="0" baseline="0" dirty="0" smtClean="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Verdana" panose="020B0604030504040204" pitchFamily="34" charset="0"/>
              </a:rPr>
              <a:t>We use the </a:t>
            </a:r>
            <a:r>
              <a:rPr kumimoji="0" lang="en-US" sz="20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x</a:t>
            </a:r>
            <a:r>
              <a:rPr kumimoji="0" lang="en-US" sz="2000" b="0" i="0" u="none" strike="noStrike" cap="none" normalizeH="0" baseline="0" dirty="0" smtClean="0">
                <a:ln>
                  <a:noFill/>
                </a:ln>
                <a:solidFill>
                  <a:srgbClr val="000000"/>
                </a:solidFill>
                <a:effectLst/>
                <a:latin typeface="Verdana" panose="020B0604030504040204" pitchFamily="34" charset="0"/>
              </a:rPr>
              <a:t> attribute on the object to print its value:</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607638" y="3536577"/>
            <a:ext cx="5703160" cy="3034272"/>
          </a:xfrm>
          <a:prstGeom prst="rect">
            <a:avLst/>
          </a:prstGeom>
        </p:spPr>
      </p:pic>
      <p:pic>
        <p:nvPicPr>
          <p:cNvPr id="6" name="Picture 5"/>
          <p:cNvPicPr>
            <a:picLocks noChangeAspect="1"/>
          </p:cNvPicPr>
          <p:nvPr/>
        </p:nvPicPr>
        <p:blipFill>
          <a:blip r:embed="rId3"/>
          <a:stretch>
            <a:fillRect/>
          </a:stretch>
        </p:blipFill>
        <p:spPr>
          <a:xfrm>
            <a:off x="6634825" y="3536577"/>
            <a:ext cx="5260150" cy="3153262"/>
          </a:xfrm>
          <a:prstGeom prst="rect">
            <a:avLst/>
          </a:prstGeom>
        </p:spPr>
      </p:pic>
    </p:spTree>
    <p:extLst>
      <p:ext uri="{BB962C8B-B14F-4D97-AF65-F5344CB8AC3E}">
        <p14:creationId xmlns:p14="http://schemas.microsoft.com/office/powerpoint/2010/main" val="3511350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Keyword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99224" y="2202515"/>
            <a:ext cx="5703051" cy="3351119"/>
          </a:xfrm>
          <a:prstGeom prst="rect">
            <a:avLst/>
          </a:prstGeom>
        </p:spPr>
      </p:pic>
    </p:spTree>
    <p:extLst>
      <p:ext uri="{BB962C8B-B14F-4D97-AF65-F5344CB8AC3E}">
        <p14:creationId xmlns:p14="http://schemas.microsoft.com/office/powerpoint/2010/main" val="21712483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attribute and objects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19808" y="2490413"/>
            <a:ext cx="8855414" cy="3821487"/>
          </a:xfrm>
          <a:prstGeom prst="rect">
            <a:avLst/>
          </a:prstGeom>
        </p:spPr>
      </p:pic>
    </p:spTree>
    <p:extLst>
      <p:ext uri="{BB962C8B-B14F-4D97-AF65-F5344CB8AC3E}">
        <p14:creationId xmlns:p14="http://schemas.microsoft.com/office/powerpoint/2010/main" val="3139850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54148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5125"/>
            <a:ext cx="10668000" cy="1325563"/>
          </a:xfrm>
        </p:spPr>
        <p:txBody>
          <a:bodyPr/>
          <a:lstStyle/>
          <a:p>
            <a:pPr lvl="0"/>
            <a:r>
              <a:rPr lang="en-US" dirty="0">
                <a:solidFill>
                  <a:srgbClr val="000000"/>
                </a:solidFill>
                <a:latin typeface="Segoe UI" panose="020B0502040204020203" pitchFamily="34" charset="0"/>
                <a:cs typeface="Segoe UI" panose="020B0502040204020203" pitchFamily="34" charset="0"/>
              </a:rPr>
              <a:t>Static vs. </a:t>
            </a:r>
            <a:r>
              <a:rPr lang="en-US" dirty="0" smtClean="0">
                <a:solidFill>
                  <a:srgbClr val="000000"/>
                </a:solidFill>
                <a:latin typeface="Segoe UI" panose="020B0502040204020203" pitchFamily="34" charset="0"/>
                <a:cs typeface="Segoe UI" panose="020B0502040204020203" pitchFamily="34" charset="0"/>
              </a:rPr>
              <a:t>Non-Static</a:t>
            </a:r>
            <a:endParaRPr lang="en-US" dirty="0"/>
          </a:p>
        </p:txBody>
      </p:sp>
      <p:sp>
        <p:nvSpPr>
          <p:cNvPr id="4" name="Rectangle 1"/>
          <p:cNvSpPr>
            <a:spLocks noGrp="1" noChangeArrowheads="1"/>
          </p:cNvSpPr>
          <p:nvPr>
            <p:ph idx="1"/>
          </p:nvPr>
        </p:nvSpPr>
        <p:spPr bwMode="auto">
          <a:xfrm>
            <a:off x="838199" y="1767879"/>
            <a:ext cx="10860741" cy="918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Verdana" panose="020B0604030504040204" pitchFamily="34" charset="0"/>
              </a:rPr>
              <a:t>You will often see Java programs that have either </a:t>
            </a:r>
            <a:r>
              <a:rPr kumimoji="0" lang="en-US" sz="16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static</a:t>
            </a:r>
            <a:r>
              <a:rPr kumimoji="0" lang="en-US" sz="1600" b="0" i="0" u="none" strike="noStrike" cap="none" normalizeH="0" baseline="0" dirty="0" smtClean="0">
                <a:ln>
                  <a:noFill/>
                </a:ln>
                <a:solidFill>
                  <a:srgbClr val="000000"/>
                </a:solidFill>
                <a:effectLst/>
                <a:latin typeface="Verdana" panose="020B0604030504040204" pitchFamily="34" charset="0"/>
              </a:rPr>
              <a:t> or </a:t>
            </a:r>
            <a:r>
              <a:rPr kumimoji="0" lang="en-US" sz="16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public</a:t>
            </a:r>
            <a:r>
              <a:rPr kumimoji="0" lang="en-US" sz="1600" b="0" i="0" u="none" strike="noStrike" cap="none" normalizeH="0" baseline="0" dirty="0" smtClean="0">
                <a:ln>
                  <a:noFill/>
                </a:ln>
                <a:solidFill>
                  <a:srgbClr val="000000"/>
                </a:solidFill>
                <a:effectLst/>
                <a:latin typeface="Verdana" panose="020B0604030504040204" pitchFamily="34" charset="0"/>
              </a:rPr>
              <a:t> attributes and methods.</a:t>
            </a:r>
            <a:endParaRPr kumimoji="0" lang="en-US"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Verdana" panose="020B0604030504040204" pitchFamily="34" charset="0"/>
              </a:rPr>
              <a:t>In the example above, we created a </a:t>
            </a:r>
            <a:r>
              <a:rPr kumimoji="0" lang="en-US" sz="16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static</a:t>
            </a:r>
            <a:r>
              <a:rPr kumimoji="0" lang="en-US" sz="1600" b="0" i="0" u="none" strike="noStrike" cap="none" normalizeH="0" baseline="0" dirty="0" smtClean="0">
                <a:ln>
                  <a:noFill/>
                </a:ln>
                <a:solidFill>
                  <a:srgbClr val="000000"/>
                </a:solidFill>
                <a:effectLst/>
                <a:latin typeface="Verdana" panose="020B0604030504040204" pitchFamily="34" charset="0"/>
              </a:rPr>
              <a:t> method, which means that it can be accessed without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Verdana" panose="020B0604030504040204" pitchFamily="34" charset="0"/>
              </a:rPr>
              <a:t>creating an object of the class, unlike </a:t>
            </a:r>
            <a:r>
              <a:rPr kumimoji="0" lang="en-US" sz="16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public</a:t>
            </a:r>
            <a:r>
              <a:rPr kumimoji="0" lang="en-US" sz="1600" b="0" i="0" u="none" strike="noStrike" cap="none" normalizeH="0" baseline="0" dirty="0" smtClean="0">
                <a:ln>
                  <a:noFill/>
                </a:ln>
                <a:solidFill>
                  <a:srgbClr val="000000"/>
                </a:solidFill>
                <a:effectLst/>
                <a:latin typeface="Verdana" panose="020B0604030504040204" pitchFamily="34" charset="0"/>
              </a:rPr>
              <a:t>, which can only be accessed by objects:</a:t>
            </a:r>
            <a:endParaRPr kumimoji="0" lang="en-US" sz="16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26917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37898" y="685800"/>
            <a:ext cx="8916204" cy="5983941"/>
          </a:xfrm>
          <a:prstGeom prst="rect">
            <a:avLst/>
          </a:prstGeom>
        </p:spPr>
      </p:pic>
    </p:spTree>
    <p:extLst>
      <p:ext uri="{BB962C8B-B14F-4D97-AF65-F5344CB8AC3E}">
        <p14:creationId xmlns:p14="http://schemas.microsoft.com/office/powerpoint/2010/main" val="1676049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a:t>
            </a:r>
            <a:endParaRPr lang="en-US" dirty="0"/>
          </a:p>
        </p:txBody>
      </p:sp>
      <p:sp>
        <p:nvSpPr>
          <p:cNvPr id="3" name="Content Placeholder 2"/>
          <p:cNvSpPr>
            <a:spLocks noGrp="1"/>
          </p:cNvSpPr>
          <p:nvPr>
            <p:ph idx="1"/>
          </p:nvPr>
        </p:nvSpPr>
        <p:spPr/>
        <p:txBody>
          <a:bodyPr/>
          <a:lstStyle/>
          <a:p>
            <a:r>
              <a:rPr lang="en-US" dirty="0"/>
              <a:t>A constructor in Java is a </a:t>
            </a:r>
            <a:r>
              <a:rPr lang="en-US" b="1" dirty="0"/>
              <a:t>special method</a:t>
            </a:r>
            <a:r>
              <a:rPr lang="en-US" dirty="0"/>
              <a:t> that is used to initialize objects. The constructor is called when an object of a class is created. It can be used to set initial values for object attributes:</a:t>
            </a:r>
          </a:p>
        </p:txBody>
      </p:sp>
    </p:spTree>
    <p:extLst>
      <p:ext uri="{BB962C8B-B14F-4D97-AF65-F5344CB8AC3E}">
        <p14:creationId xmlns:p14="http://schemas.microsoft.com/office/powerpoint/2010/main" val="2906975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5911" y="2200835"/>
            <a:ext cx="10243794" cy="3976128"/>
          </a:xfrm>
          <a:prstGeom prst="rect">
            <a:avLst/>
          </a:prstGeom>
        </p:spPr>
      </p:pic>
    </p:spTree>
    <p:extLst>
      <p:ext uri="{BB962C8B-B14F-4D97-AF65-F5344CB8AC3E}">
        <p14:creationId xmlns:p14="http://schemas.microsoft.com/office/powerpoint/2010/main" val="1973691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Access Modifiers</a:t>
            </a:r>
            <a:r>
              <a:rPr lang="en-US" dirty="0"/>
              <a:t> - controls the access </a:t>
            </a:r>
            <a:r>
              <a:rPr lang="en-US" dirty="0" smtClean="0"/>
              <a:t>level</a:t>
            </a:r>
            <a:endParaRPr lang="en-US" dirty="0"/>
          </a:p>
        </p:txBody>
      </p:sp>
      <p:pic>
        <p:nvPicPr>
          <p:cNvPr id="4" name="Content Placeholder 3"/>
          <p:cNvPicPr>
            <a:picLocks noGrp="1" noChangeAspect="1"/>
          </p:cNvPicPr>
          <p:nvPr>
            <p:ph idx="1"/>
          </p:nvPr>
        </p:nvPicPr>
        <p:blipFill>
          <a:blip r:embed="rId2"/>
          <a:stretch>
            <a:fillRect/>
          </a:stretch>
        </p:blipFill>
        <p:spPr>
          <a:xfrm>
            <a:off x="838200" y="1828800"/>
            <a:ext cx="9938825" cy="2313128"/>
          </a:xfrm>
          <a:prstGeom prst="rect">
            <a:avLst/>
          </a:prstGeom>
        </p:spPr>
      </p:pic>
    </p:spTree>
    <p:extLst>
      <p:ext uri="{BB962C8B-B14F-4D97-AF65-F5344CB8AC3E}">
        <p14:creationId xmlns:p14="http://schemas.microsoft.com/office/powerpoint/2010/main" val="1971482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Modifier for methods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10296525" cy="3581400"/>
          </a:xfrm>
          <a:prstGeom prst="rect">
            <a:avLst/>
          </a:prstGeom>
        </p:spPr>
      </p:pic>
    </p:spTree>
    <p:extLst>
      <p:ext uri="{BB962C8B-B14F-4D97-AF65-F5344CB8AC3E}">
        <p14:creationId xmlns:p14="http://schemas.microsoft.com/office/powerpoint/2010/main" val="1374798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Access Modifier for class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85239" y="2077009"/>
            <a:ext cx="9698462" cy="2508437"/>
          </a:xfrm>
          <a:prstGeom prst="rect">
            <a:avLst/>
          </a:prstGeom>
        </p:spPr>
      </p:pic>
    </p:spTree>
    <p:extLst>
      <p:ext uri="{BB962C8B-B14F-4D97-AF65-F5344CB8AC3E}">
        <p14:creationId xmlns:p14="http://schemas.microsoft.com/office/powerpoint/2010/main" val="1646800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access modifier for methods and attributes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67986" y="1704135"/>
            <a:ext cx="11056028" cy="4750734"/>
          </a:xfrm>
          <a:prstGeom prst="rect">
            <a:avLst/>
          </a:prstGeom>
        </p:spPr>
      </p:pic>
    </p:spTree>
    <p:extLst>
      <p:ext uri="{BB962C8B-B14F-4D97-AF65-F5344CB8AC3E}">
        <p14:creationId xmlns:p14="http://schemas.microsoft.com/office/powerpoint/2010/main" val="21459887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16760" y="90719"/>
            <a:ext cx="9823275" cy="6632810"/>
          </a:xfrm>
          <a:prstGeom prst="rect">
            <a:avLst/>
          </a:prstGeom>
        </p:spPr>
      </p:pic>
    </p:spTree>
    <p:extLst>
      <p:ext uri="{BB962C8B-B14F-4D97-AF65-F5344CB8AC3E}">
        <p14:creationId xmlns:p14="http://schemas.microsoft.com/office/powerpoint/2010/main" val="3143177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894" y="432360"/>
            <a:ext cx="10515600" cy="1325563"/>
          </a:xfrm>
        </p:spPr>
        <p:txBody>
          <a:bodyPr/>
          <a:lstStyle/>
          <a:p>
            <a:r>
              <a:rPr lang="en-US" dirty="0" smtClean="0"/>
              <a:t>Encapsulation</a:t>
            </a:r>
            <a:endParaRPr lang="en-US" dirty="0"/>
          </a:p>
        </p:txBody>
      </p:sp>
      <p:sp>
        <p:nvSpPr>
          <p:cNvPr id="4" name="Rectangle 1"/>
          <p:cNvSpPr>
            <a:spLocks noGrp="1" noChangeArrowheads="1"/>
          </p:cNvSpPr>
          <p:nvPr>
            <p:ph idx="1"/>
          </p:nvPr>
        </p:nvSpPr>
        <p:spPr bwMode="auto">
          <a:xfrm>
            <a:off x="407894" y="1874728"/>
            <a:ext cx="11878636" cy="31085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Verdana" panose="020B0604030504040204" pitchFamily="34" charset="0"/>
              </a:rPr>
              <a:t>The meaning of </a:t>
            </a:r>
            <a:r>
              <a:rPr kumimoji="0" lang="en-US" b="1" i="0" u="none" strike="noStrike" cap="none" normalizeH="0" baseline="0" dirty="0" smtClean="0">
                <a:ln>
                  <a:noFill/>
                </a:ln>
                <a:solidFill>
                  <a:srgbClr val="000000"/>
                </a:solidFill>
                <a:effectLst/>
                <a:latin typeface="Verdana" panose="020B0604030504040204" pitchFamily="34" charset="0"/>
              </a:rPr>
              <a:t>Encapsulation</a:t>
            </a:r>
            <a:r>
              <a:rPr kumimoji="0" lang="en-US" b="0" i="0" u="none" strike="noStrike" cap="none" normalizeH="0" baseline="0" dirty="0" smtClean="0">
                <a:ln>
                  <a:noFill/>
                </a:ln>
                <a:solidFill>
                  <a:srgbClr val="000000"/>
                </a:solidFill>
                <a:effectLst/>
                <a:latin typeface="Verdana" panose="020B0604030504040204" pitchFamily="34" charset="0"/>
              </a:rPr>
              <a:t>, is to make sure that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Verdana" panose="020B0604030504040204" pitchFamily="34" charset="0"/>
              </a:rPr>
              <a:t>"sensitive" data is hidden from users. To achieve this, you must:</a:t>
            </a:r>
            <a:endParaRPr kumimoji="0" 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rgbClr val="000000"/>
                </a:solidFill>
                <a:effectLst/>
                <a:latin typeface="Verdana" panose="020B0604030504040204" pitchFamily="34" charset="0"/>
              </a:rPr>
              <a:t>declare class variables/attributes as </a:t>
            </a:r>
            <a:r>
              <a:rPr kumimoji="0" lang="en-US"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private</a:t>
            </a:r>
            <a:endParaRPr kumimoji="0" lang="en-US" b="0" i="0" u="none" strike="noStrike" cap="none" normalizeH="0" baseline="0" dirty="0" smtClean="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rgbClr val="000000"/>
                </a:solidFill>
                <a:effectLst/>
                <a:latin typeface="Verdana" panose="020B0604030504040204" pitchFamily="34" charset="0"/>
              </a:rPr>
              <a:t>provide public </a:t>
            </a:r>
            <a:r>
              <a:rPr kumimoji="0" lang="en-US" b="1" i="0" u="none" strike="noStrike" cap="none" normalizeH="0" baseline="0" dirty="0" smtClean="0">
                <a:ln>
                  <a:noFill/>
                </a:ln>
                <a:solidFill>
                  <a:srgbClr val="000000"/>
                </a:solidFill>
                <a:effectLst/>
                <a:latin typeface="Verdana" panose="020B0604030504040204" pitchFamily="34" charset="0"/>
              </a:rPr>
              <a:t>get</a:t>
            </a:r>
            <a:r>
              <a:rPr kumimoji="0" lang="en-US" b="0" i="0" u="none" strike="noStrike" cap="none" normalizeH="0" baseline="0" dirty="0" smtClean="0">
                <a:ln>
                  <a:noFill/>
                </a:ln>
                <a:solidFill>
                  <a:srgbClr val="000000"/>
                </a:solidFill>
                <a:effectLst/>
                <a:latin typeface="Verdana" panose="020B0604030504040204" pitchFamily="34" charset="0"/>
              </a:rPr>
              <a:t> and </a:t>
            </a:r>
            <a:r>
              <a:rPr kumimoji="0" lang="en-US" b="1" i="0" u="none" strike="noStrike" cap="none" normalizeH="0" baseline="0" dirty="0" smtClean="0">
                <a:ln>
                  <a:noFill/>
                </a:ln>
                <a:solidFill>
                  <a:srgbClr val="000000"/>
                </a:solidFill>
                <a:effectLst/>
                <a:latin typeface="Verdana" panose="020B0604030504040204" pitchFamily="34" charset="0"/>
              </a:rPr>
              <a:t>set</a:t>
            </a:r>
            <a:r>
              <a:rPr kumimoji="0" lang="en-US" b="0" i="0" u="none" strike="noStrike" cap="none" normalizeH="0" baseline="0" dirty="0" smtClean="0">
                <a:ln>
                  <a:noFill/>
                </a:ln>
                <a:solidFill>
                  <a:srgbClr val="000000"/>
                </a:solidFill>
                <a:effectLst/>
                <a:latin typeface="Verdana" panose="020B0604030504040204" pitchFamily="34" charset="0"/>
              </a:rPr>
              <a:t> methods to access and update </a:t>
            </a:r>
          </a:p>
          <a:p>
            <a:pPr marL="0" marR="0" lvl="0" indent="0" algn="l" defTabSz="914400" rtl="0" eaLnBrk="0" fontAlgn="base" latinLnBrk="0" hangingPunct="0">
              <a:lnSpc>
                <a:spcPct val="100000"/>
              </a:lnSpc>
              <a:spcBef>
                <a:spcPct val="0"/>
              </a:spcBef>
              <a:spcAft>
                <a:spcPct val="0"/>
              </a:spcAft>
              <a:buClrTx/>
              <a:buSzTx/>
              <a:buNone/>
              <a:tabLst/>
            </a:pPr>
            <a:r>
              <a:rPr kumimoji="0" lang="en-US" b="0" i="0" u="none" strike="noStrike" cap="none" normalizeH="0" baseline="0" dirty="0" smtClean="0">
                <a:ln>
                  <a:noFill/>
                </a:ln>
                <a:solidFill>
                  <a:srgbClr val="000000"/>
                </a:solidFill>
                <a:effectLst/>
                <a:latin typeface="Verdana" panose="020B0604030504040204" pitchFamily="34" charset="0"/>
              </a:rPr>
              <a:t>the value of a </a:t>
            </a:r>
            <a:r>
              <a:rPr kumimoji="0" lang="en-US"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private</a:t>
            </a:r>
            <a:r>
              <a:rPr kumimoji="0" lang="en-US" b="0" i="0" u="none" strike="noStrike" cap="none" normalizeH="0" baseline="0" dirty="0" smtClean="0">
                <a:ln>
                  <a:noFill/>
                </a:ln>
                <a:solidFill>
                  <a:srgbClr val="000000"/>
                </a:solidFill>
                <a:effectLst/>
                <a:latin typeface="Verdana" panose="020B0604030504040204" pitchFamily="34" charset="0"/>
              </a:rPr>
              <a:t> variable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rPr>
              <a:t/>
            </a:r>
            <a:br>
              <a:rPr kumimoji="0" lang="en-US" b="0" i="0" u="none" strike="noStrike" cap="none" normalizeH="0" baseline="0" dirty="0" smtClean="0">
                <a:ln>
                  <a:noFill/>
                </a:ln>
                <a:solidFill>
                  <a:schemeClr val="tx1"/>
                </a:solidFill>
                <a:effectLst/>
              </a:rPr>
            </a:br>
            <a:endParaRPr kumimoji="0" 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6538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498031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11" y="472701"/>
            <a:ext cx="10515600" cy="1325563"/>
          </a:xfrm>
        </p:spPr>
        <p:txBody>
          <a:bodyPr/>
          <a:lstStyle/>
          <a:p>
            <a:r>
              <a:rPr lang="en-US" dirty="0"/>
              <a:t>Get and </a:t>
            </a:r>
            <a:r>
              <a:rPr lang="en-US" dirty="0" smtClean="0"/>
              <a:t>Set</a:t>
            </a:r>
            <a:endParaRPr lang="en-US" dirty="0"/>
          </a:p>
        </p:txBody>
      </p:sp>
      <p:sp>
        <p:nvSpPr>
          <p:cNvPr id="4" name="Rectangle 1"/>
          <p:cNvSpPr>
            <a:spLocks noGrp="1" noChangeArrowheads="1"/>
          </p:cNvSpPr>
          <p:nvPr>
            <p:ph idx="1"/>
          </p:nvPr>
        </p:nvSpPr>
        <p:spPr bwMode="auto">
          <a:xfrm>
            <a:off x="138953" y="2036717"/>
            <a:ext cx="11675056"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rPr>
              <a:t>You learned from the previous chapter that </a:t>
            </a:r>
            <a:r>
              <a:rPr kumimoji="0" lang="en-US" sz="24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private</a:t>
            </a:r>
            <a:r>
              <a:rPr kumimoji="0" lang="en-US" sz="2400" b="0" i="0" u="none" strike="noStrike" cap="none" normalizeH="0" baseline="0" dirty="0" smtClean="0">
                <a:ln>
                  <a:noFill/>
                </a:ln>
                <a:solidFill>
                  <a:srgbClr val="000000"/>
                </a:solidFill>
                <a:effectLst/>
                <a:latin typeface="Verdana" panose="020B0604030504040204" pitchFamily="34" charset="0"/>
              </a:rPr>
              <a:t> variables can only be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rPr>
              <a:t>accessed within the same class (an outside class has no access to it).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rPr>
              <a:t>However, it is possible to access them if we provide public </a:t>
            </a:r>
            <a:r>
              <a:rPr kumimoji="0" lang="en-US" sz="2400" b="1" i="0" u="none" strike="noStrike" cap="none" normalizeH="0" baseline="0" dirty="0" smtClean="0">
                <a:ln>
                  <a:noFill/>
                </a:ln>
                <a:solidFill>
                  <a:srgbClr val="000000"/>
                </a:solidFill>
                <a:effectLst/>
                <a:latin typeface="Verdana" panose="020B0604030504040204" pitchFamily="34" charset="0"/>
              </a:rPr>
              <a:t>get</a:t>
            </a:r>
            <a:r>
              <a:rPr kumimoji="0" lang="en-US" sz="2400" b="0" i="0" u="none" strike="noStrike" cap="none" normalizeH="0" baseline="0" dirty="0" smtClean="0">
                <a:ln>
                  <a:noFill/>
                </a:ln>
                <a:solidFill>
                  <a:srgbClr val="000000"/>
                </a:solidFill>
                <a:effectLst/>
                <a:latin typeface="Verdana" panose="020B0604030504040204" pitchFamily="34" charset="0"/>
              </a:rPr>
              <a:t> and </a:t>
            </a:r>
            <a:r>
              <a:rPr kumimoji="0" lang="en-US" sz="2400" b="1" i="0" u="none" strike="noStrike" cap="none" normalizeH="0" baseline="0" dirty="0" smtClean="0">
                <a:ln>
                  <a:noFill/>
                </a:ln>
                <a:solidFill>
                  <a:srgbClr val="000000"/>
                </a:solidFill>
                <a:effectLst/>
                <a:latin typeface="Verdana" panose="020B0604030504040204" pitchFamily="34" charset="0"/>
              </a:rPr>
              <a:t>set</a:t>
            </a:r>
            <a:r>
              <a:rPr kumimoji="0" lang="en-US" sz="2400" b="0" i="0" u="none" strike="noStrike" cap="none" normalizeH="0" baseline="0" dirty="0" smtClean="0">
                <a:ln>
                  <a:noFill/>
                </a:ln>
                <a:solidFill>
                  <a:srgbClr val="00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Verdana" panose="020B0604030504040204" pitchFamily="34" charset="0"/>
              </a:rPr>
              <a:t>methods.The</a:t>
            </a:r>
            <a:r>
              <a:rPr kumimoji="0" lang="en-US" sz="2400" b="0" i="0" u="none" strike="noStrike" cap="none" normalizeH="0" baseline="0" dirty="0" smtClean="0">
                <a:ln>
                  <a:noFill/>
                </a:ln>
                <a:solidFill>
                  <a:srgbClr val="000000"/>
                </a:solidFill>
                <a:effectLst/>
                <a:latin typeface="Verdana" panose="020B0604030504040204" pitchFamily="34" charset="0"/>
              </a:rPr>
              <a:t> </a:t>
            </a:r>
            <a:r>
              <a:rPr kumimoji="0" lang="en-US" sz="24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get</a:t>
            </a:r>
            <a:r>
              <a:rPr kumimoji="0" lang="en-US" sz="2400" b="0" i="0" u="none" strike="noStrike" cap="none" normalizeH="0" baseline="0" dirty="0" smtClean="0">
                <a:ln>
                  <a:noFill/>
                </a:ln>
                <a:solidFill>
                  <a:srgbClr val="000000"/>
                </a:solidFill>
                <a:effectLst/>
                <a:latin typeface="Verdana" panose="020B0604030504040204" pitchFamily="34" charset="0"/>
              </a:rPr>
              <a:t> method returns the variable value, and the </a:t>
            </a:r>
            <a:r>
              <a:rPr kumimoji="0" lang="en-US" sz="24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set</a:t>
            </a:r>
            <a:r>
              <a:rPr kumimoji="0" lang="en-US" sz="2400" b="0" i="0" u="none" strike="noStrike" cap="none" normalizeH="0" baseline="0" dirty="0" smtClean="0">
                <a:ln>
                  <a:noFill/>
                </a:ln>
                <a:solidFill>
                  <a:srgbClr val="000000"/>
                </a:solidFill>
                <a:effectLst/>
                <a:latin typeface="Verdana" panose="020B0604030504040204" pitchFamily="34" charset="0"/>
              </a:rPr>
              <a:t> method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rPr>
              <a:t>sets the value.</a:t>
            </a:r>
            <a:endParaRPr kumimoji="0" lang="en-US" sz="2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2130799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75985" y="1825625"/>
            <a:ext cx="7238358" cy="4581806"/>
          </a:xfrm>
          <a:prstGeom prst="rect">
            <a:avLst/>
          </a:prstGeom>
        </p:spPr>
      </p:pic>
    </p:spTree>
    <p:extLst>
      <p:ext uri="{BB962C8B-B14F-4D97-AF65-F5344CB8AC3E}">
        <p14:creationId xmlns:p14="http://schemas.microsoft.com/office/powerpoint/2010/main" val="216487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877671" y="484095"/>
            <a:ext cx="5874395" cy="6513218"/>
          </a:xfrm>
          <a:prstGeom prst="rect">
            <a:avLst/>
          </a:prstGeom>
        </p:spPr>
      </p:pic>
    </p:spTree>
    <p:extLst>
      <p:ext uri="{BB962C8B-B14F-4D97-AF65-F5344CB8AC3E}">
        <p14:creationId xmlns:p14="http://schemas.microsoft.com/office/powerpoint/2010/main" val="2672498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117849"/>
            <a:ext cx="9113615" cy="3452681"/>
          </a:xfrm>
          <a:prstGeom prst="rect">
            <a:avLst/>
          </a:prstGeom>
        </p:spPr>
      </p:pic>
      <p:pic>
        <p:nvPicPr>
          <p:cNvPr id="5" name="Picture 4"/>
          <p:cNvPicPr>
            <a:picLocks noChangeAspect="1"/>
          </p:cNvPicPr>
          <p:nvPr/>
        </p:nvPicPr>
        <p:blipFill>
          <a:blip r:embed="rId3"/>
          <a:stretch>
            <a:fillRect/>
          </a:stretch>
        </p:blipFill>
        <p:spPr>
          <a:xfrm>
            <a:off x="838200" y="510989"/>
            <a:ext cx="8982341" cy="2471924"/>
          </a:xfrm>
          <a:prstGeom prst="rect">
            <a:avLst/>
          </a:prstGeom>
        </p:spPr>
      </p:pic>
    </p:spTree>
    <p:extLst>
      <p:ext uri="{BB962C8B-B14F-4D97-AF65-F5344CB8AC3E}">
        <p14:creationId xmlns:p14="http://schemas.microsoft.com/office/powerpoint/2010/main" val="4117074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solidFill>
                  <a:srgbClr val="000000"/>
                </a:solidFill>
                <a:latin typeface="Segoe UI" panose="020B0502040204020203" pitchFamily="34" charset="0"/>
                <a:cs typeface="Segoe UI" panose="020B0502040204020203" pitchFamily="34" charset="0"/>
              </a:rPr>
              <a:t>Why Encapsulation</a:t>
            </a:r>
            <a:r>
              <a:rPr lang="en-US" dirty="0" smtClean="0">
                <a:solidFill>
                  <a:srgbClr val="000000"/>
                </a:solidFill>
                <a:latin typeface="Segoe UI" panose="020B0502040204020203" pitchFamily="34" charset="0"/>
                <a:cs typeface="Segoe UI" panose="020B0502040204020203" pitchFamily="34" charset="0"/>
              </a:rPr>
              <a:t>?</a:t>
            </a:r>
            <a:endParaRPr lang="en-US" dirty="0"/>
          </a:p>
        </p:txBody>
      </p:sp>
      <p:sp>
        <p:nvSpPr>
          <p:cNvPr id="4" name="Rectangle 1"/>
          <p:cNvSpPr>
            <a:spLocks noGrp="1" noChangeArrowheads="1"/>
          </p:cNvSpPr>
          <p:nvPr>
            <p:ph idx="1"/>
          </p:nvPr>
        </p:nvSpPr>
        <p:spPr bwMode="auto">
          <a:xfrm>
            <a:off x="339436" y="1556696"/>
            <a:ext cx="11851514" cy="26724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Verdana" panose="020B0604030504040204" pitchFamily="34" charset="0"/>
              </a:rPr>
              <a:t>Better control of class attributes and methods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Verdana" panose="020B0604030504040204" pitchFamily="34" charset="0"/>
              </a:rPr>
              <a:t>Class attributes can be made </a:t>
            </a:r>
            <a:r>
              <a:rPr kumimoji="0" lang="en-US" sz="2400" b="1" i="0" u="none" strike="noStrike" cap="none" normalizeH="0" baseline="0" dirty="0" smtClean="0">
                <a:ln>
                  <a:noFill/>
                </a:ln>
                <a:solidFill>
                  <a:srgbClr val="000000"/>
                </a:solidFill>
                <a:effectLst/>
                <a:latin typeface="Verdana" panose="020B0604030504040204" pitchFamily="34" charset="0"/>
              </a:rPr>
              <a:t>read-only</a:t>
            </a:r>
            <a:r>
              <a:rPr kumimoji="0" lang="en-US" sz="2400" b="0" i="0" u="none" strike="noStrike" cap="none" normalizeH="0" baseline="0" dirty="0" smtClean="0">
                <a:ln>
                  <a:noFill/>
                </a:ln>
                <a:solidFill>
                  <a:srgbClr val="000000"/>
                </a:solidFill>
                <a:effectLst/>
                <a:latin typeface="Verdana" panose="020B0604030504040204" pitchFamily="34" charset="0"/>
              </a:rPr>
              <a:t> (if you only use the </a:t>
            </a:r>
            <a:r>
              <a:rPr kumimoji="0" lang="en-US" sz="24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get</a:t>
            </a:r>
            <a:r>
              <a:rPr kumimoji="0" lang="en-US" sz="2400" b="0" i="0" u="none" strike="noStrike" cap="none" normalizeH="0" baseline="0" dirty="0" smtClean="0">
                <a:ln>
                  <a:noFill/>
                </a:ln>
                <a:solidFill>
                  <a:srgbClr val="000000"/>
                </a:solidFill>
                <a:effectLst/>
                <a:latin typeface="Verdana" panose="020B0604030504040204" pitchFamily="34" charset="0"/>
              </a:rPr>
              <a:t> method), </a:t>
            </a:r>
          </a:p>
          <a:p>
            <a:pPr marL="0" marR="0" lvl="0" indent="0" algn="l" defTabSz="914400" rtl="0" eaLnBrk="0" fontAlgn="base" latinLnBrk="0" hangingPunct="0">
              <a:lnSpc>
                <a:spcPct val="100000"/>
              </a:lnSpc>
              <a:spcBef>
                <a:spcPct val="0"/>
              </a:spcBef>
              <a:spcAft>
                <a:spcPct val="0"/>
              </a:spcAft>
              <a:buClrTx/>
              <a:buSzTx/>
              <a:buNone/>
              <a:tabLst/>
            </a:pPr>
            <a:r>
              <a:rPr kumimoji="0" lang="en-US" sz="2400" b="0" i="0" u="none" strike="noStrike" cap="none" normalizeH="0" baseline="0" dirty="0" smtClean="0">
                <a:ln>
                  <a:noFill/>
                </a:ln>
                <a:solidFill>
                  <a:srgbClr val="000000"/>
                </a:solidFill>
                <a:effectLst/>
                <a:latin typeface="Verdana" panose="020B0604030504040204" pitchFamily="34" charset="0"/>
              </a:rPr>
              <a:t>  or </a:t>
            </a:r>
            <a:r>
              <a:rPr kumimoji="0" lang="en-US" sz="2400" b="1" i="0" u="none" strike="noStrike" cap="none" normalizeH="0" baseline="0" dirty="0" smtClean="0">
                <a:ln>
                  <a:noFill/>
                </a:ln>
                <a:solidFill>
                  <a:srgbClr val="000000"/>
                </a:solidFill>
                <a:effectLst/>
                <a:latin typeface="Verdana" panose="020B0604030504040204" pitchFamily="34" charset="0"/>
              </a:rPr>
              <a:t>write-only</a:t>
            </a:r>
            <a:r>
              <a:rPr kumimoji="0" lang="en-US" sz="2400" b="0" i="0" u="none" strike="noStrike" cap="none" normalizeH="0" baseline="0" dirty="0" smtClean="0">
                <a:ln>
                  <a:noFill/>
                </a:ln>
                <a:solidFill>
                  <a:srgbClr val="000000"/>
                </a:solidFill>
                <a:effectLst/>
                <a:latin typeface="Verdana" panose="020B0604030504040204" pitchFamily="34" charset="0"/>
              </a:rPr>
              <a:t> (if you only use the </a:t>
            </a:r>
            <a:r>
              <a:rPr kumimoji="0" lang="en-US" sz="24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set</a:t>
            </a:r>
            <a:r>
              <a:rPr kumimoji="0" lang="en-US" sz="2400" b="0" i="0" u="none" strike="noStrike" cap="none" normalizeH="0" baseline="0" dirty="0" smtClean="0">
                <a:ln>
                  <a:noFill/>
                </a:ln>
                <a:solidFill>
                  <a:srgbClr val="000000"/>
                </a:solidFill>
                <a:effectLst/>
                <a:latin typeface="Verdana" panose="020B0604030504040204" pitchFamily="34" charset="0"/>
              </a:rPr>
              <a:t> method)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Verdana" panose="020B0604030504040204" pitchFamily="34" charset="0"/>
              </a:rPr>
              <a:t>Flexible: the programmer can change one part of the code without </a:t>
            </a:r>
          </a:p>
          <a:p>
            <a:pPr marL="0" marR="0" lvl="0" indent="0" algn="l" defTabSz="914400" rtl="0" eaLnBrk="0" fontAlgn="base" latinLnBrk="0" hangingPunct="0">
              <a:lnSpc>
                <a:spcPct val="100000"/>
              </a:lnSpc>
              <a:spcBef>
                <a:spcPct val="0"/>
              </a:spcBef>
              <a:spcAft>
                <a:spcPct val="0"/>
              </a:spcAft>
              <a:buClrTx/>
              <a:buSzTx/>
              <a:buNone/>
              <a:tabLst/>
            </a:pPr>
            <a:r>
              <a:rPr lang="en-US" sz="2400" dirty="0">
                <a:solidFill>
                  <a:srgbClr val="000000"/>
                </a:solidFill>
                <a:latin typeface="Verdana" panose="020B0604030504040204" pitchFamily="34" charset="0"/>
              </a:rPr>
              <a:t> </a:t>
            </a:r>
            <a:r>
              <a:rPr lang="en-US" sz="2400" dirty="0" smtClean="0">
                <a:solidFill>
                  <a:srgbClr val="000000"/>
                </a:solidFill>
                <a:latin typeface="Verdana" panose="020B0604030504040204" pitchFamily="34" charset="0"/>
              </a:rPr>
              <a:t> </a:t>
            </a:r>
            <a:r>
              <a:rPr kumimoji="0" lang="en-US" sz="2400" b="0" i="0" u="none" strike="noStrike" cap="none" normalizeH="0" baseline="0" dirty="0" smtClean="0">
                <a:ln>
                  <a:noFill/>
                </a:ln>
                <a:solidFill>
                  <a:srgbClr val="000000"/>
                </a:solidFill>
                <a:effectLst/>
                <a:latin typeface="Verdana" panose="020B0604030504040204" pitchFamily="34" charset="0"/>
              </a:rPr>
              <a:t>affecting other parts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Verdana" panose="020B0604030504040204" pitchFamily="34" charset="0"/>
              </a:rPr>
              <a:t>Increased security of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28678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 </a:t>
            </a:r>
            <a:r>
              <a:rPr lang="en-US" dirty="0" smtClean="0"/>
              <a:t>Packages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A package in Java is used to group related classes. Think of it as </a:t>
            </a:r>
            <a:r>
              <a:rPr lang="en-US" b="1" dirty="0"/>
              <a:t>a folder in a file directory</a:t>
            </a:r>
            <a:r>
              <a:rPr lang="en-US" dirty="0"/>
              <a:t>. We use packages to avoid name conflicts, and to write a better maintainable code. Packages are divided into two categories</a:t>
            </a:r>
            <a:r>
              <a:rPr lang="en-US" dirty="0" smtClean="0"/>
              <a:t>:</a:t>
            </a:r>
          </a:p>
          <a:p>
            <a:r>
              <a:rPr lang="en-US" dirty="0"/>
              <a:t>Built-in Packages (packages from the Java API)</a:t>
            </a:r>
          </a:p>
          <a:p>
            <a:r>
              <a:rPr lang="en-US" dirty="0"/>
              <a:t>User-defined Packages (create your own packages)</a:t>
            </a:r>
          </a:p>
          <a:p>
            <a:endParaRPr lang="en-US" dirty="0"/>
          </a:p>
        </p:txBody>
      </p:sp>
    </p:spTree>
    <p:extLst>
      <p:ext uri="{BB962C8B-B14F-4D97-AF65-F5344CB8AC3E}">
        <p14:creationId xmlns:p14="http://schemas.microsoft.com/office/powerpoint/2010/main" val="28467305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a:t>
            </a:r>
            <a:r>
              <a:rPr lang="en-US" dirty="0" smtClean="0"/>
              <a:t>Packages</a:t>
            </a:r>
            <a:endParaRPr lang="en-US" dirty="0"/>
          </a:p>
        </p:txBody>
      </p:sp>
      <p:sp>
        <p:nvSpPr>
          <p:cNvPr id="3" name="Content Placeholder 2"/>
          <p:cNvSpPr>
            <a:spLocks noGrp="1"/>
          </p:cNvSpPr>
          <p:nvPr>
            <p:ph idx="1"/>
          </p:nvPr>
        </p:nvSpPr>
        <p:spPr/>
        <p:txBody>
          <a:bodyPr/>
          <a:lstStyle/>
          <a:p>
            <a:r>
              <a:rPr lang="en-US" dirty="0"/>
              <a:t>The Java API is a library of prewritten classes, that are free to use, included in the Java Development Environment</a:t>
            </a:r>
            <a:r>
              <a:rPr lang="en-US" dirty="0" smtClean="0"/>
              <a:t>.</a:t>
            </a:r>
          </a:p>
          <a:p>
            <a:r>
              <a:rPr lang="en-US" dirty="0"/>
              <a:t>The library is divided into </a:t>
            </a:r>
            <a:r>
              <a:rPr lang="en-US" b="1" dirty="0"/>
              <a:t>packages</a:t>
            </a:r>
            <a:r>
              <a:rPr lang="en-US" dirty="0"/>
              <a:t> and </a:t>
            </a:r>
            <a:r>
              <a:rPr lang="en-US" b="1" dirty="0"/>
              <a:t>classes</a:t>
            </a:r>
            <a:r>
              <a:rPr lang="en-US" dirty="0"/>
              <a:t>. Meaning you can either import a single class (along with its methods and attributes), or a whole package that contain all the classes that belong to the specified package.</a:t>
            </a:r>
          </a:p>
        </p:txBody>
      </p:sp>
    </p:spTree>
    <p:extLst>
      <p:ext uri="{BB962C8B-B14F-4D97-AF65-F5344CB8AC3E}">
        <p14:creationId xmlns:p14="http://schemas.microsoft.com/office/powerpoint/2010/main" val="3167405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3252460"/>
            <a:ext cx="5065338" cy="1938957"/>
          </a:xfrm>
          <a:prstGeom prst="rect">
            <a:avLst/>
          </a:prstGeom>
        </p:spPr>
      </p:pic>
      <p:pic>
        <p:nvPicPr>
          <p:cNvPr id="4" name="Picture 3"/>
          <p:cNvPicPr>
            <a:picLocks noChangeAspect="1"/>
          </p:cNvPicPr>
          <p:nvPr/>
        </p:nvPicPr>
        <p:blipFill>
          <a:blip r:embed="rId3"/>
          <a:stretch>
            <a:fillRect/>
          </a:stretch>
        </p:blipFill>
        <p:spPr>
          <a:xfrm>
            <a:off x="838200" y="769003"/>
            <a:ext cx="9598496" cy="2377609"/>
          </a:xfrm>
          <a:prstGeom prst="rect">
            <a:avLst/>
          </a:prstGeom>
        </p:spPr>
      </p:pic>
      <p:sp>
        <p:nvSpPr>
          <p:cNvPr id="6" name="Rectangle 1"/>
          <p:cNvSpPr>
            <a:spLocks noChangeArrowheads="1"/>
          </p:cNvSpPr>
          <p:nvPr/>
        </p:nvSpPr>
        <p:spPr bwMode="auto">
          <a:xfrm>
            <a:off x="699246" y="5396507"/>
            <a:ext cx="121695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Verdana" panose="020B0604030504040204" pitchFamily="34" charset="0"/>
              </a:rPr>
              <a:t>In the example above, </a:t>
            </a:r>
            <a:r>
              <a:rPr kumimoji="0" lang="en-US" sz="2000" b="0" i="0" u="none" strike="noStrike" cap="none" normalizeH="0" baseline="0" dirty="0" err="1" smtClean="0">
                <a:ln>
                  <a:noFill/>
                </a:ln>
                <a:solidFill>
                  <a:srgbClr val="DC143C"/>
                </a:solidFill>
                <a:effectLst/>
                <a:latin typeface="Consolas" panose="020B0609020204030204" pitchFamily="49" charset="0"/>
                <a:cs typeface="Consolas" panose="020B0609020204030204" pitchFamily="49" charset="0"/>
              </a:rPr>
              <a:t>java.util</a:t>
            </a:r>
            <a:r>
              <a:rPr kumimoji="0" lang="en-US" sz="2000" b="0" i="0" u="none" strike="noStrike" cap="none" normalizeH="0" baseline="0" dirty="0" smtClean="0">
                <a:ln>
                  <a:noFill/>
                </a:ln>
                <a:solidFill>
                  <a:srgbClr val="000000"/>
                </a:solidFill>
                <a:effectLst/>
                <a:latin typeface="Verdana" panose="020B0604030504040204" pitchFamily="34" charset="0"/>
              </a:rPr>
              <a:t> is a package, while </a:t>
            </a:r>
            <a:r>
              <a:rPr kumimoji="0" lang="en-US" sz="20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Scanner</a:t>
            </a:r>
            <a:r>
              <a:rPr kumimoji="0" lang="en-US" sz="2000" b="0" i="0" u="none" strike="noStrike" cap="none" normalizeH="0" baseline="0" dirty="0" smtClean="0">
                <a:ln>
                  <a:noFill/>
                </a:ln>
                <a:solidFill>
                  <a:srgbClr val="000000"/>
                </a:solidFill>
                <a:effectLst/>
                <a:latin typeface="Verdana" panose="020B0604030504040204" pitchFamily="34" charset="0"/>
              </a:rPr>
              <a:t> is a class of the </a:t>
            </a:r>
            <a:r>
              <a:rPr kumimoji="0" lang="en-US" sz="2000" b="0" i="0" u="none" strike="noStrike" cap="none" normalizeH="0" baseline="0" dirty="0" err="1" smtClean="0">
                <a:ln>
                  <a:noFill/>
                </a:ln>
                <a:solidFill>
                  <a:srgbClr val="DC143C"/>
                </a:solidFill>
                <a:effectLst/>
                <a:latin typeface="Consolas" panose="020B0609020204030204" pitchFamily="49" charset="0"/>
                <a:cs typeface="Consolas" panose="020B0609020204030204" pitchFamily="49" charset="0"/>
              </a:rPr>
              <a:t>java.util</a:t>
            </a:r>
            <a:r>
              <a:rPr kumimoji="0" lang="en-US" sz="2000" b="0" i="0" u="none" strike="noStrike" cap="none" normalizeH="0" baseline="0" dirty="0" smtClean="0">
                <a:ln>
                  <a:noFill/>
                </a:ln>
                <a:solidFill>
                  <a:srgbClr val="000000"/>
                </a:solidFill>
                <a:effectLst/>
                <a:latin typeface="Verdana" panose="020B0604030504040204" pitchFamily="34" charset="0"/>
              </a:rPr>
              <a:t> package</a:t>
            </a:r>
            <a:r>
              <a:rPr kumimoji="0" lang="en-US" sz="1100" b="0" i="0" u="none" strike="noStrike" cap="none" normalizeH="0" baseline="0" dirty="0" smtClean="0">
                <a:ln>
                  <a:noFill/>
                </a:ln>
                <a:solidFill>
                  <a:srgbClr val="000000"/>
                </a:solidFill>
                <a:effectLst/>
                <a:latin typeface="Verdana" panose="020B0604030504040204" pitchFamily="34" charset="0"/>
              </a:rPr>
              <a:t>.</a:t>
            </a:r>
            <a:r>
              <a:rPr kumimoji="0" lang="en-US" sz="1100" b="0" i="0" u="none" strike="noStrike" cap="none" normalizeH="0" baseline="0" dirty="0" smtClean="0">
                <a:ln>
                  <a:noFill/>
                </a:ln>
                <a:solidFill>
                  <a:schemeClr val="tx1"/>
                </a:solidFill>
                <a:effectLst/>
              </a:rPr>
              <a:t> </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4"/>
          <a:stretch>
            <a:fillRect/>
          </a:stretch>
        </p:blipFill>
        <p:spPr>
          <a:xfrm>
            <a:off x="6537792" y="3212585"/>
            <a:ext cx="4665845" cy="1969235"/>
          </a:xfrm>
          <a:prstGeom prst="rect">
            <a:avLst/>
          </a:prstGeom>
        </p:spPr>
      </p:pic>
    </p:spTree>
    <p:extLst>
      <p:ext uri="{BB962C8B-B14F-4D97-AF65-F5344CB8AC3E}">
        <p14:creationId xmlns:p14="http://schemas.microsoft.com/office/powerpoint/2010/main" val="38683640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User-defined </a:t>
            </a:r>
            <a:r>
              <a:rPr lang="en-US" dirty="0" smtClean="0"/>
              <a:t>Packages</a:t>
            </a:r>
            <a:endParaRPr lang="en-US" dirty="0"/>
          </a:p>
        </p:txBody>
      </p:sp>
      <p:sp>
        <p:nvSpPr>
          <p:cNvPr id="3" name="Content Placeholder 2"/>
          <p:cNvSpPr>
            <a:spLocks noGrp="1"/>
          </p:cNvSpPr>
          <p:nvPr>
            <p:ph idx="1"/>
          </p:nvPr>
        </p:nvSpPr>
        <p:spPr/>
        <p:txBody>
          <a:bodyPr/>
          <a:lstStyle/>
          <a:p>
            <a:r>
              <a:rPr lang="en-US" dirty="0"/>
              <a:t>To create your own package, you need to understand that Java uses a file system directory to store them. Just like folders on your computer:</a:t>
            </a:r>
          </a:p>
        </p:txBody>
      </p:sp>
      <p:pic>
        <p:nvPicPr>
          <p:cNvPr id="4" name="Picture 3"/>
          <p:cNvPicPr>
            <a:picLocks noChangeAspect="1"/>
          </p:cNvPicPr>
          <p:nvPr/>
        </p:nvPicPr>
        <p:blipFill>
          <a:blip r:embed="rId2"/>
          <a:stretch>
            <a:fillRect/>
          </a:stretch>
        </p:blipFill>
        <p:spPr>
          <a:xfrm>
            <a:off x="3199656" y="3084698"/>
            <a:ext cx="5596121" cy="2576513"/>
          </a:xfrm>
          <a:prstGeom prst="rect">
            <a:avLst/>
          </a:prstGeom>
        </p:spPr>
      </p:pic>
    </p:spTree>
    <p:extLst>
      <p:ext uri="{BB962C8B-B14F-4D97-AF65-F5344CB8AC3E}">
        <p14:creationId xmlns:p14="http://schemas.microsoft.com/office/powerpoint/2010/main" val="2369688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81904" y="1825625"/>
            <a:ext cx="9536509" cy="3662923"/>
          </a:xfrm>
          <a:prstGeom prst="rect">
            <a:avLst/>
          </a:prstGeom>
        </p:spPr>
      </p:pic>
    </p:spTree>
    <p:extLst>
      <p:ext uri="{BB962C8B-B14F-4D97-AF65-F5344CB8AC3E}">
        <p14:creationId xmlns:p14="http://schemas.microsoft.com/office/powerpoint/2010/main" val="441630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297516" y="-228600"/>
            <a:ext cx="13011150" cy="7315200"/>
          </a:xfrm>
          <a:prstGeom prst="rect">
            <a:avLst/>
          </a:prstGeom>
        </p:spPr>
      </p:pic>
    </p:spTree>
    <p:extLst>
      <p:ext uri="{BB962C8B-B14F-4D97-AF65-F5344CB8AC3E}">
        <p14:creationId xmlns:p14="http://schemas.microsoft.com/office/powerpoint/2010/main" val="5694248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Advantage of Java Package</a:t>
            </a:r>
          </a:p>
          <a:p>
            <a:r>
              <a:rPr lang="en-US" dirty="0"/>
              <a:t>1) Java package is used to categorize the classes and interfaces so that they can be easily maintained.</a:t>
            </a:r>
          </a:p>
          <a:p>
            <a:r>
              <a:rPr lang="en-US" dirty="0"/>
              <a:t>2) Java package provides access protection.</a:t>
            </a:r>
          </a:p>
          <a:p>
            <a:r>
              <a:rPr lang="en-US" dirty="0"/>
              <a:t>3) Java package removes naming collision.</a:t>
            </a:r>
          </a:p>
          <a:p>
            <a:endParaRPr lang="en-US" dirty="0"/>
          </a:p>
        </p:txBody>
      </p:sp>
    </p:spTree>
    <p:extLst>
      <p:ext uri="{BB962C8B-B14F-4D97-AF65-F5344CB8AC3E}">
        <p14:creationId xmlns:p14="http://schemas.microsoft.com/office/powerpoint/2010/main" val="24787507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65641" y="1607857"/>
            <a:ext cx="8660718" cy="4786873"/>
          </a:xfrm>
          <a:prstGeom prst="rect">
            <a:avLst/>
          </a:prstGeom>
        </p:spPr>
      </p:pic>
    </p:spTree>
    <p:extLst>
      <p:ext uri="{BB962C8B-B14F-4D97-AF65-F5344CB8AC3E}">
        <p14:creationId xmlns:p14="http://schemas.microsoft.com/office/powerpoint/2010/main" val="27949491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6946" y="365125"/>
            <a:ext cx="7957700" cy="4184652"/>
          </a:xfrm>
          <a:prstGeom prst="rect">
            <a:avLst/>
          </a:prstGeom>
        </p:spPr>
      </p:pic>
      <p:pic>
        <p:nvPicPr>
          <p:cNvPr id="5" name="Picture 4"/>
          <p:cNvPicPr>
            <a:picLocks noChangeAspect="1"/>
          </p:cNvPicPr>
          <p:nvPr/>
        </p:nvPicPr>
        <p:blipFill>
          <a:blip r:embed="rId3"/>
          <a:stretch>
            <a:fillRect/>
          </a:stretch>
        </p:blipFill>
        <p:spPr>
          <a:xfrm>
            <a:off x="2410104" y="4684714"/>
            <a:ext cx="5083587" cy="1284661"/>
          </a:xfrm>
          <a:prstGeom prst="rect">
            <a:avLst/>
          </a:prstGeom>
        </p:spPr>
      </p:pic>
    </p:spTree>
    <p:extLst>
      <p:ext uri="{BB962C8B-B14F-4D97-AF65-F5344CB8AC3E}">
        <p14:creationId xmlns:p14="http://schemas.microsoft.com/office/powerpoint/2010/main" val="40585905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Import a package in another package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17091" y="1102659"/>
            <a:ext cx="6438650" cy="5607857"/>
          </a:xfrm>
          <a:prstGeom prst="rect">
            <a:avLst/>
          </a:prstGeom>
        </p:spPr>
      </p:pic>
    </p:spTree>
    <p:extLst>
      <p:ext uri="{BB962C8B-B14F-4D97-AF65-F5344CB8AC3E}">
        <p14:creationId xmlns:p14="http://schemas.microsoft.com/office/powerpoint/2010/main" val="21526370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a class of one package in another package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805518" y="1200243"/>
            <a:ext cx="5244072" cy="5657757"/>
          </a:xfrm>
          <a:prstGeom prst="rect">
            <a:avLst/>
          </a:prstGeom>
        </p:spPr>
      </p:pic>
    </p:spTree>
    <p:extLst>
      <p:ext uri="{BB962C8B-B14F-4D97-AF65-F5344CB8AC3E}">
        <p14:creationId xmlns:p14="http://schemas.microsoft.com/office/powerpoint/2010/main" val="17335550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using fully qualified name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67635" y="1328981"/>
            <a:ext cx="6347012" cy="5516026"/>
          </a:xfrm>
          <a:prstGeom prst="rect">
            <a:avLst/>
          </a:prstGeom>
        </p:spPr>
      </p:pic>
    </p:spTree>
    <p:extLst>
      <p:ext uri="{BB962C8B-B14F-4D97-AF65-F5344CB8AC3E}">
        <p14:creationId xmlns:p14="http://schemas.microsoft.com/office/powerpoint/2010/main" val="42177337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sub-package in a package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76615" y="2146020"/>
            <a:ext cx="7608972" cy="3710548"/>
          </a:xfrm>
          <a:prstGeom prst="rect">
            <a:avLst/>
          </a:prstGeom>
        </p:spPr>
      </p:pic>
    </p:spTree>
    <p:extLst>
      <p:ext uri="{BB962C8B-B14F-4D97-AF65-F5344CB8AC3E}">
        <p14:creationId xmlns:p14="http://schemas.microsoft.com/office/powerpoint/2010/main" val="3793359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Inheritance (Subclass and Superclass</a:t>
            </a:r>
            <a:r>
              <a:rPr lang="en-US" dirty="0" smtClean="0"/>
              <a:t>)</a:t>
            </a:r>
            <a:endParaRPr lang="en-US" dirty="0"/>
          </a:p>
        </p:txBody>
      </p:sp>
      <p:sp>
        <p:nvSpPr>
          <p:cNvPr id="3" name="Content Placeholder 2"/>
          <p:cNvSpPr>
            <a:spLocks noGrp="1"/>
          </p:cNvSpPr>
          <p:nvPr>
            <p:ph idx="1"/>
          </p:nvPr>
        </p:nvSpPr>
        <p:spPr/>
        <p:txBody>
          <a:bodyPr/>
          <a:lstStyle/>
          <a:p>
            <a:r>
              <a:rPr lang="en-US" dirty="0"/>
              <a:t>In Java, it is possible to inherit attributes and methods from one class to another. We group the "</a:t>
            </a:r>
            <a:r>
              <a:rPr lang="en-US" dirty="0" smtClean="0"/>
              <a:t>inheritance </a:t>
            </a:r>
            <a:r>
              <a:rPr lang="en-US" dirty="0"/>
              <a:t>concept" into two categories</a:t>
            </a:r>
            <a:r>
              <a:rPr lang="en-US" dirty="0" smtClean="0"/>
              <a:t>:</a:t>
            </a:r>
          </a:p>
          <a:p>
            <a:endParaRPr lang="en-US" dirty="0"/>
          </a:p>
        </p:txBody>
      </p:sp>
      <p:sp>
        <p:nvSpPr>
          <p:cNvPr id="4" name="Rectangle 1"/>
          <p:cNvSpPr>
            <a:spLocks noChangeArrowheads="1"/>
          </p:cNvSpPr>
          <p:nvPr/>
        </p:nvSpPr>
        <p:spPr bwMode="auto">
          <a:xfrm>
            <a:off x="1519518" y="2782669"/>
            <a:ext cx="11815482"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smtClean="0">
                <a:ln>
                  <a:noFill/>
                </a:ln>
                <a:solidFill>
                  <a:srgbClr val="000000"/>
                </a:solidFill>
                <a:effectLst/>
                <a:latin typeface="Verdana" panose="020B0604030504040204" pitchFamily="34" charset="0"/>
              </a:rPr>
              <a:t>subclass</a:t>
            </a:r>
            <a:r>
              <a:rPr kumimoji="0" lang="en-US" sz="2000" b="0" i="0" u="none" strike="noStrike" cap="none" normalizeH="0" baseline="0" dirty="0" smtClean="0">
                <a:ln>
                  <a:noFill/>
                </a:ln>
                <a:solidFill>
                  <a:srgbClr val="000000"/>
                </a:solidFill>
                <a:effectLst/>
                <a:latin typeface="Verdana" panose="020B0604030504040204" pitchFamily="34" charset="0"/>
              </a:rPr>
              <a:t> (child) - the class that inherits from another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smtClean="0">
                <a:ln>
                  <a:noFill/>
                </a:ln>
                <a:solidFill>
                  <a:srgbClr val="000000"/>
                </a:solidFill>
                <a:effectLst/>
                <a:latin typeface="Verdana" panose="020B0604030504040204" pitchFamily="34" charset="0"/>
              </a:rPr>
              <a:t>superclass</a:t>
            </a:r>
            <a:r>
              <a:rPr kumimoji="0" lang="en-US" sz="2000" b="0" i="0" u="none" strike="noStrike" cap="none" normalizeH="0" baseline="0" dirty="0" smtClean="0">
                <a:ln>
                  <a:noFill/>
                </a:ln>
                <a:solidFill>
                  <a:srgbClr val="000000"/>
                </a:solidFill>
                <a:effectLst/>
                <a:latin typeface="Verdana" panose="020B0604030504040204" pitchFamily="34" charset="0"/>
              </a:rPr>
              <a:t> (parent) - the class being inherited from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Verdana" panose="020B0604030504040204" pitchFamily="34" charset="0"/>
              </a:rPr>
              <a:t>To inherit from a class, use the </a:t>
            </a:r>
            <a:r>
              <a:rPr kumimoji="0" lang="en-US" sz="20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extends</a:t>
            </a:r>
            <a:r>
              <a:rPr kumimoji="0" lang="en-US" sz="2000" b="0" i="0" u="none" strike="noStrike" cap="none" normalizeH="0" baseline="0" dirty="0" smtClean="0">
                <a:ln>
                  <a:noFill/>
                </a:ln>
                <a:solidFill>
                  <a:srgbClr val="000000"/>
                </a:solidFill>
                <a:effectLst/>
                <a:latin typeface="Verdana" panose="020B0604030504040204" pitchFamily="34" charset="0"/>
              </a:rPr>
              <a:t> keyword.</a:t>
            </a:r>
            <a:endParaRPr kumimoji="0" lang="en-US" sz="2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108723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216212" y="2003901"/>
            <a:ext cx="3502399" cy="4462734"/>
          </a:xfrm>
          <a:prstGeom prst="rect">
            <a:avLst/>
          </a:prstGeom>
        </p:spPr>
      </p:pic>
    </p:spTree>
    <p:extLst>
      <p:ext uri="{BB962C8B-B14F-4D97-AF65-F5344CB8AC3E}">
        <p14:creationId xmlns:p14="http://schemas.microsoft.com/office/powerpoint/2010/main" val="3389423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389601" y="1825625"/>
            <a:ext cx="6915764" cy="4492159"/>
          </a:xfrm>
          <a:prstGeom prst="rect">
            <a:avLst/>
          </a:prstGeom>
        </p:spPr>
      </p:pic>
    </p:spTree>
    <p:extLst>
      <p:ext uri="{BB962C8B-B14F-4D97-AF65-F5344CB8AC3E}">
        <p14:creationId xmlns:p14="http://schemas.microsoft.com/office/powerpoint/2010/main" val="110612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Java Architecture</a:t>
            </a:r>
            <a:endParaRPr lang="en-US" dirty="0"/>
          </a:p>
        </p:txBody>
      </p:sp>
      <p:sp>
        <p:nvSpPr>
          <p:cNvPr id="3" name="Content Placeholder 2"/>
          <p:cNvSpPr>
            <a:spLocks noGrp="1"/>
          </p:cNvSpPr>
          <p:nvPr>
            <p:ph idx="1"/>
          </p:nvPr>
        </p:nvSpPr>
        <p:spPr/>
        <p:txBody>
          <a:bodyPr/>
          <a:lstStyle/>
          <a:p>
            <a:r>
              <a:rPr lang="en-US" dirty="0"/>
              <a:t>In Java, there is a process of compilation and interpretation.</a:t>
            </a:r>
          </a:p>
          <a:p>
            <a:r>
              <a:rPr lang="en-US" dirty="0"/>
              <a:t>The code written in Java, is converted into byte codes which is done by the Java Compiler.</a:t>
            </a:r>
          </a:p>
          <a:p>
            <a:r>
              <a:rPr lang="en-US" dirty="0"/>
              <a:t>The byte codes, then are converted into machine code by the JVM.</a:t>
            </a:r>
          </a:p>
          <a:p>
            <a:r>
              <a:rPr lang="en-US" dirty="0"/>
              <a:t>The Machine code is executed directly by the machine.</a:t>
            </a:r>
          </a:p>
          <a:p>
            <a:endParaRPr lang="en-US" dirty="0"/>
          </a:p>
        </p:txBody>
      </p:sp>
    </p:spTree>
    <p:extLst>
      <p:ext uri="{BB962C8B-B14F-4D97-AF65-F5344CB8AC3E}">
        <p14:creationId xmlns:p14="http://schemas.microsoft.com/office/powerpoint/2010/main" val="6275339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6716" y="94129"/>
            <a:ext cx="11790078" cy="6747249"/>
          </a:xfrm>
          <a:prstGeom prst="rect">
            <a:avLst/>
          </a:prstGeom>
        </p:spPr>
      </p:pic>
    </p:spTree>
    <p:extLst>
      <p:ext uri="{BB962C8B-B14F-4D97-AF65-F5344CB8AC3E}">
        <p14:creationId xmlns:p14="http://schemas.microsoft.com/office/powerpoint/2010/main" val="3779453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9809" y="365125"/>
            <a:ext cx="10872381" cy="6174596"/>
          </a:xfrm>
          <a:prstGeom prst="rect">
            <a:avLst/>
          </a:prstGeom>
        </p:spPr>
      </p:pic>
    </p:spTree>
    <p:extLst>
      <p:ext uri="{BB962C8B-B14F-4D97-AF65-F5344CB8AC3E}">
        <p14:creationId xmlns:p14="http://schemas.microsoft.com/office/powerpoint/2010/main" val="35798062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50675" y="729929"/>
            <a:ext cx="10486902" cy="5621845"/>
          </a:xfrm>
          <a:prstGeom prst="rect">
            <a:avLst/>
          </a:prstGeom>
        </p:spPr>
      </p:pic>
    </p:spTree>
    <p:extLst>
      <p:ext uri="{BB962C8B-B14F-4D97-AF65-F5344CB8AC3E}">
        <p14:creationId xmlns:p14="http://schemas.microsoft.com/office/powerpoint/2010/main" val="30740651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7" y="96184"/>
            <a:ext cx="10515600" cy="1325563"/>
          </a:xfrm>
        </p:spPr>
        <p:txBody>
          <a:bodyPr/>
          <a:lstStyle/>
          <a:p>
            <a:r>
              <a:rPr lang="en-US" dirty="0" smtClean="0"/>
              <a:t>Method Over-ridding</a:t>
            </a:r>
            <a:endParaRPr lang="en-US" dirty="0"/>
          </a:p>
        </p:txBody>
      </p:sp>
      <p:pic>
        <p:nvPicPr>
          <p:cNvPr id="4" name="Content Placeholder 3"/>
          <p:cNvPicPr>
            <a:picLocks noGrp="1" noChangeAspect="1"/>
          </p:cNvPicPr>
          <p:nvPr>
            <p:ph idx="1"/>
          </p:nvPr>
        </p:nvPicPr>
        <p:blipFill>
          <a:blip r:embed="rId2"/>
          <a:stretch>
            <a:fillRect/>
          </a:stretch>
        </p:blipFill>
        <p:spPr>
          <a:xfrm>
            <a:off x="5795683" y="382868"/>
            <a:ext cx="6266328" cy="6092264"/>
          </a:xfrm>
          <a:prstGeom prst="rect">
            <a:avLst/>
          </a:prstGeom>
        </p:spPr>
      </p:pic>
      <p:sp>
        <p:nvSpPr>
          <p:cNvPr id="5" name="Rectangle 4"/>
          <p:cNvSpPr/>
          <p:nvPr/>
        </p:nvSpPr>
        <p:spPr>
          <a:xfrm>
            <a:off x="268942" y="1708431"/>
            <a:ext cx="5526741" cy="2031325"/>
          </a:xfrm>
          <a:prstGeom prst="rect">
            <a:avLst/>
          </a:prstGeom>
        </p:spPr>
        <p:txBody>
          <a:bodyPr wrap="square">
            <a:spAutoFit/>
          </a:bodyPr>
          <a:lstStyle/>
          <a:p>
            <a:r>
              <a:rPr lang="en-US" dirty="0">
                <a:solidFill>
                  <a:srgbClr val="000000"/>
                </a:solidFill>
                <a:latin typeface="verdana" panose="020B0604030504040204" pitchFamily="34" charset="0"/>
              </a:rPr>
              <a:t>If subclass (child class) has the same method as declared in the parent class, it is known as </a:t>
            </a:r>
            <a:r>
              <a:rPr lang="en-US" b="1" dirty="0">
                <a:solidFill>
                  <a:srgbClr val="000000"/>
                </a:solidFill>
                <a:latin typeface="verdana" panose="020B0604030504040204" pitchFamily="34" charset="0"/>
              </a:rPr>
              <a:t>method overriding in Java</a:t>
            </a:r>
            <a:r>
              <a:rPr lang="en-US" dirty="0">
                <a:solidFill>
                  <a:srgbClr val="000000"/>
                </a:solidFill>
                <a:latin typeface="verdana" panose="020B0604030504040204" pitchFamily="34" charset="0"/>
              </a:rPr>
              <a:t>.</a:t>
            </a:r>
          </a:p>
          <a:p>
            <a:r>
              <a:rPr lang="en-US" dirty="0">
                <a:solidFill>
                  <a:srgbClr val="000000"/>
                </a:solidFill>
                <a:latin typeface="verdana" panose="020B0604030504040204" pitchFamily="34" charset="0"/>
              </a:rPr>
              <a:t>In other words, If a subclass provides the specific implementation of the method that has been declared by one of its parent class, it is known as method overriding.</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8999375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Deadly Diamond proble</a:t>
            </a:r>
            <a:r>
              <a:rPr lang="en-US" dirty="0"/>
              <a:t>m</a:t>
            </a:r>
          </a:p>
        </p:txBody>
      </p:sp>
      <p:sp>
        <p:nvSpPr>
          <p:cNvPr id="3" name="Content Placeholder 2"/>
          <p:cNvSpPr>
            <a:spLocks noGrp="1"/>
          </p:cNvSpPr>
          <p:nvPr>
            <p:ph idx="1"/>
          </p:nvPr>
        </p:nvSpPr>
        <p:spPr>
          <a:xfrm>
            <a:off x="838200" y="1825625"/>
            <a:ext cx="7162800" cy="4351338"/>
          </a:xfrm>
        </p:spPr>
        <p:txBody>
          <a:bodyPr/>
          <a:lstStyle/>
          <a:p>
            <a:r>
              <a:rPr lang="en-US" dirty="0"/>
              <a:t>The "</a:t>
            </a:r>
            <a:r>
              <a:rPr lang="en-US" b="1" dirty="0"/>
              <a:t>diamond problem</a:t>
            </a:r>
            <a:r>
              <a:rPr lang="en-US" dirty="0"/>
              <a:t>" (sometimes referred to as the "Deadly Diamond of Death</a:t>
            </a:r>
            <a:r>
              <a:rPr lang="en-US" dirty="0" smtClean="0"/>
              <a:t>") </a:t>
            </a:r>
            <a:r>
              <a:rPr lang="en-US" dirty="0"/>
              <a:t>is an ambiguity that arises when two classes B and C inherit from A, and class D inherits from both B and C. If there is a method in A that B and C have overridden, and D does not override it, then which version of the method does D inherit: that of B, or that of C?</a:t>
            </a:r>
            <a:endParaRPr lang="en-US" dirty="0"/>
          </a:p>
        </p:txBody>
      </p:sp>
      <p:pic>
        <p:nvPicPr>
          <p:cNvPr id="7" name="Picture 6"/>
          <p:cNvPicPr>
            <a:picLocks noChangeAspect="1"/>
          </p:cNvPicPr>
          <p:nvPr/>
        </p:nvPicPr>
        <p:blipFill>
          <a:blip r:embed="rId2"/>
          <a:stretch>
            <a:fillRect/>
          </a:stretch>
        </p:blipFill>
        <p:spPr>
          <a:xfrm>
            <a:off x="8298236" y="1412221"/>
            <a:ext cx="2695575" cy="3952875"/>
          </a:xfrm>
          <a:prstGeom prst="rect">
            <a:avLst/>
          </a:prstGeom>
        </p:spPr>
      </p:pic>
    </p:spTree>
    <p:extLst>
      <p:ext uri="{BB962C8B-B14F-4D97-AF65-F5344CB8AC3E}">
        <p14:creationId xmlns:p14="http://schemas.microsoft.com/office/powerpoint/2010/main" val="41677840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Overloading in Java</a:t>
            </a:r>
          </a:p>
        </p:txBody>
      </p:sp>
      <p:sp>
        <p:nvSpPr>
          <p:cNvPr id="3" name="Content Placeholder 2"/>
          <p:cNvSpPr>
            <a:spLocks noGrp="1"/>
          </p:cNvSpPr>
          <p:nvPr>
            <p:ph idx="1"/>
          </p:nvPr>
        </p:nvSpPr>
        <p:spPr/>
        <p:txBody>
          <a:bodyPr/>
          <a:lstStyle/>
          <a:p>
            <a:r>
              <a:rPr lang="en-US" dirty="0"/>
              <a:t>If a class has multiple methods having same name but different in parameters, it is known as </a:t>
            </a:r>
            <a:r>
              <a:rPr lang="en-US" b="1" dirty="0"/>
              <a:t>Method Overloading</a:t>
            </a:r>
            <a:r>
              <a:rPr lang="en-US" dirty="0"/>
              <a:t>.</a:t>
            </a:r>
          </a:p>
          <a:p>
            <a:r>
              <a:rPr lang="en-US" dirty="0"/>
              <a:t>If we have to perform only one operation, having same name of the methods increases the readability of the program.</a:t>
            </a:r>
          </a:p>
          <a:p>
            <a:r>
              <a:rPr lang="en-US" dirty="0"/>
              <a:t>Suppose you have to perform addition of the given numbers but there can be any number of arguments, if you write the method such as a(</a:t>
            </a:r>
            <a:r>
              <a:rPr lang="en-US" dirty="0" err="1"/>
              <a:t>int,int</a:t>
            </a:r>
            <a:r>
              <a:rPr lang="en-US" dirty="0"/>
              <a:t>) for two parameters, and b(</a:t>
            </a:r>
            <a:r>
              <a:rPr lang="en-US" dirty="0" err="1"/>
              <a:t>int,int,int</a:t>
            </a:r>
            <a:r>
              <a:rPr lang="en-US" dirty="0"/>
              <a:t>) for three parameters then it may be difficult for you as well as other programmers to understand the behavior of the method because its name differs.</a:t>
            </a:r>
          </a:p>
          <a:p>
            <a:endParaRPr lang="en-US" dirty="0"/>
          </a:p>
        </p:txBody>
      </p:sp>
    </p:spTree>
    <p:extLst>
      <p:ext uri="{BB962C8B-B14F-4D97-AF65-F5344CB8AC3E}">
        <p14:creationId xmlns:p14="http://schemas.microsoft.com/office/powerpoint/2010/main" val="20299530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method </a:t>
            </a:r>
            <a:r>
              <a:rPr lang="en-US" dirty="0" smtClean="0"/>
              <a:t>overloading</a:t>
            </a:r>
            <a:endParaRPr lang="en-US" dirty="0"/>
          </a:p>
        </p:txBody>
      </p:sp>
      <p:sp>
        <p:nvSpPr>
          <p:cNvPr id="3" name="Content Placeholder 2"/>
          <p:cNvSpPr>
            <a:spLocks noGrp="1"/>
          </p:cNvSpPr>
          <p:nvPr>
            <p:ph idx="1"/>
          </p:nvPr>
        </p:nvSpPr>
        <p:spPr/>
        <p:txBody>
          <a:bodyPr/>
          <a:lstStyle/>
          <a:p>
            <a:r>
              <a:rPr lang="en-US" dirty="0" smtClean="0"/>
              <a:t>Method </a:t>
            </a:r>
            <a:r>
              <a:rPr lang="en-US" dirty="0"/>
              <a:t>overloading </a:t>
            </a:r>
            <a:r>
              <a:rPr lang="en-US" i="1" dirty="0"/>
              <a:t>increases the readability of the program</a:t>
            </a:r>
            <a:r>
              <a:rPr lang="en-US" dirty="0"/>
              <a:t>.</a:t>
            </a:r>
          </a:p>
          <a:p>
            <a:r>
              <a:rPr lang="en-US" dirty="0"/>
              <a:t>Different ways to overload the method</a:t>
            </a:r>
          </a:p>
          <a:p>
            <a:r>
              <a:rPr lang="en-US" dirty="0"/>
              <a:t>There are two ways to overload the method in java</a:t>
            </a:r>
          </a:p>
          <a:p>
            <a:pPr marL="0" indent="0">
              <a:buNone/>
            </a:pPr>
            <a:r>
              <a:rPr lang="en-US" dirty="0" smtClean="0"/>
              <a:t>          By </a:t>
            </a:r>
            <a:r>
              <a:rPr lang="en-US" dirty="0"/>
              <a:t>changing number of arguments</a:t>
            </a:r>
          </a:p>
          <a:p>
            <a:pPr marL="0" indent="0">
              <a:buNone/>
            </a:pPr>
            <a:r>
              <a:rPr lang="en-US" dirty="0" smtClean="0"/>
              <a:t>          By </a:t>
            </a:r>
            <a:r>
              <a:rPr lang="en-US" dirty="0"/>
              <a:t>changing the data type</a:t>
            </a:r>
          </a:p>
          <a:p>
            <a:endParaRPr lang="en-US" dirty="0"/>
          </a:p>
        </p:txBody>
      </p:sp>
    </p:spTree>
    <p:extLst>
      <p:ext uri="{BB962C8B-B14F-4D97-AF65-F5344CB8AC3E}">
        <p14:creationId xmlns:p14="http://schemas.microsoft.com/office/powerpoint/2010/main" val="39060628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function overloading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96460" y="1825625"/>
            <a:ext cx="6475835" cy="4576763"/>
          </a:xfrm>
          <a:prstGeom prst="rect">
            <a:avLst/>
          </a:prstGeom>
        </p:spPr>
      </p:pic>
    </p:spTree>
    <p:extLst>
      <p:ext uri="{BB962C8B-B14F-4D97-AF65-F5344CB8AC3E}">
        <p14:creationId xmlns:p14="http://schemas.microsoft.com/office/powerpoint/2010/main" val="9886906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function overloading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14454" y="2076450"/>
            <a:ext cx="5999022" cy="3611656"/>
          </a:xfrm>
          <a:prstGeom prst="rect">
            <a:avLst/>
          </a:prstGeom>
        </p:spPr>
      </p:pic>
    </p:spTree>
    <p:extLst>
      <p:ext uri="{BB962C8B-B14F-4D97-AF65-F5344CB8AC3E}">
        <p14:creationId xmlns:p14="http://schemas.microsoft.com/office/powerpoint/2010/main" val="3737197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a:t>
            </a:r>
            <a:endParaRPr lang="en-US" dirty="0"/>
          </a:p>
        </p:txBody>
      </p:sp>
      <p:sp>
        <p:nvSpPr>
          <p:cNvPr id="5" name="Content Placeholder 4"/>
          <p:cNvSpPr>
            <a:spLocks noGrp="1"/>
          </p:cNvSpPr>
          <p:nvPr>
            <p:ph idx="1"/>
          </p:nvPr>
        </p:nvSpPr>
        <p:spPr/>
        <p:txBody>
          <a:bodyPr/>
          <a:lstStyle/>
          <a:p>
            <a:r>
              <a:rPr lang="en-US" dirty="0"/>
              <a:t>An </a:t>
            </a:r>
            <a:r>
              <a:rPr lang="en-US" b="1" dirty="0"/>
              <a:t>interface in Java</a:t>
            </a:r>
            <a:r>
              <a:rPr lang="en-US" dirty="0"/>
              <a:t> is a blueprint of a class. It has static constants and abstract methods.</a:t>
            </a:r>
          </a:p>
          <a:p>
            <a:r>
              <a:rPr lang="en-US" dirty="0"/>
              <a:t>The interface in Java is </a:t>
            </a:r>
            <a:r>
              <a:rPr lang="en-US" i="1" dirty="0"/>
              <a:t>a mechanism to achieve abstraction</a:t>
            </a:r>
            <a:r>
              <a:rPr lang="en-US" dirty="0"/>
              <a:t>. There can be only abstract methods in the Java interface, not method body. It is used to achieve abstraction and multiple inheritance in Java.</a:t>
            </a:r>
          </a:p>
          <a:p>
            <a:r>
              <a:rPr lang="en-US" dirty="0"/>
              <a:t>In other words, you can say that interfaces can have abstract methods and variables. It cannot have a method body</a:t>
            </a:r>
            <a:r>
              <a:rPr lang="en-US" dirty="0" smtClean="0"/>
              <a:t>.</a:t>
            </a:r>
          </a:p>
          <a:p>
            <a:r>
              <a:rPr lang="en-US" dirty="0"/>
              <a:t>Java Interface also </a:t>
            </a:r>
            <a:r>
              <a:rPr lang="en-US" b="1" dirty="0"/>
              <a:t>represents the IS-A relationship</a:t>
            </a:r>
            <a:r>
              <a:rPr lang="en-US" dirty="0"/>
              <a:t>.</a:t>
            </a:r>
          </a:p>
          <a:p>
            <a:r>
              <a:rPr lang="en-US" dirty="0"/>
              <a:t>It cannot be instantiated just like the abstract class.</a:t>
            </a:r>
          </a:p>
          <a:p>
            <a:endParaRPr lang="en-US" dirty="0"/>
          </a:p>
          <a:p>
            <a:pPr marL="0" indent="0">
              <a:buNone/>
            </a:pPr>
            <a:endParaRPr lang="en-US" dirty="0"/>
          </a:p>
        </p:txBody>
      </p:sp>
    </p:spTree>
    <p:extLst>
      <p:ext uri="{BB962C8B-B14F-4D97-AF65-F5344CB8AC3E}">
        <p14:creationId xmlns:p14="http://schemas.microsoft.com/office/powerpoint/2010/main" val="1771958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1551552DAE5D4E854D0E1CDE048039" ma:contentTypeVersion="3" ma:contentTypeDescription="Create a new document." ma:contentTypeScope="" ma:versionID="771fa9f9570f99197725bbc2a12784b0">
  <xsd:schema xmlns:xsd="http://www.w3.org/2001/XMLSchema" xmlns:xs="http://www.w3.org/2001/XMLSchema" xmlns:p="http://schemas.microsoft.com/office/2006/metadata/properties" xmlns:ns2="43c82a58-484a-4b50-ac80-e979debf0173" targetNamespace="http://schemas.microsoft.com/office/2006/metadata/properties" ma:root="true" ma:fieldsID="5bd0cbeb2a10e5cbef5d229c26895c36" ns2:_="">
    <xsd:import namespace="43c82a58-484a-4b50-ac80-e979debf0173"/>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c82a58-484a-4b50-ac80-e979debf01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9C55C7-4BE4-4D0D-B6CE-5F24F2AA52D6}"/>
</file>

<file path=customXml/itemProps2.xml><?xml version="1.0" encoding="utf-8"?>
<ds:datastoreItem xmlns:ds="http://schemas.openxmlformats.org/officeDocument/2006/customXml" ds:itemID="{7491BA3F-0777-41AF-96FB-02634474AF8B}"/>
</file>

<file path=customXml/itemProps3.xml><?xml version="1.0" encoding="utf-8"?>
<ds:datastoreItem xmlns:ds="http://schemas.openxmlformats.org/officeDocument/2006/customXml" ds:itemID="{98846D06-6841-40C7-B8DA-E634EA4956F1}"/>
</file>

<file path=docProps/app.xml><?xml version="1.0" encoding="utf-8"?>
<Properties xmlns="http://schemas.openxmlformats.org/officeDocument/2006/extended-properties" xmlns:vt="http://schemas.openxmlformats.org/officeDocument/2006/docPropsVTypes">
  <Template/>
  <TotalTime>575</TotalTime>
  <Words>949</Words>
  <Application>Microsoft Office PowerPoint</Application>
  <PresentationFormat>Widescreen</PresentationFormat>
  <Paragraphs>136</Paragraphs>
  <Slides>105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Arial</vt:lpstr>
      <vt:lpstr>Calibri</vt:lpstr>
      <vt:lpstr>Calibri Light</vt:lpstr>
      <vt:lpstr>Consolas</vt:lpstr>
      <vt:lpstr>Open Sans</vt:lpstr>
      <vt:lpstr>Segoe UI</vt:lpstr>
      <vt:lpstr>Verdana</vt:lpstr>
      <vt:lpstr>Verdana</vt:lpstr>
      <vt:lpstr>Office Theme</vt:lpstr>
      <vt:lpstr>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of Java Architecture</vt:lpstr>
      <vt:lpstr>PowerPoint Presentation</vt:lpstr>
      <vt:lpstr>PowerPoint Presentation</vt:lpstr>
      <vt:lpstr>Components of Java Architecture</vt:lpstr>
      <vt:lpstr>Java Development Tool Kit</vt:lpstr>
      <vt:lpstr>Java Virtual Machine:</vt:lpstr>
      <vt:lpstr>PowerPoint Presentation</vt:lpstr>
      <vt:lpstr>Anatomy of JAVA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 Data Type</vt:lpstr>
      <vt:lpstr>PowerPoint Presentation</vt:lpstr>
      <vt:lpstr>PowerPoint Presentation</vt:lpstr>
      <vt:lpstr>PowerPoint Presentation</vt:lpstr>
      <vt:lpstr>String</vt:lpstr>
      <vt:lpstr>PowerPoint Presentation</vt:lpstr>
      <vt:lpstr>PowerPoint Presentation</vt:lpstr>
      <vt:lpstr>PowerPoint Presentation</vt:lpstr>
      <vt:lpstr>PowerPoint Presentation</vt:lpstr>
      <vt:lpstr>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Scanner Class</vt:lpstr>
      <vt:lpstr>PowerPoint Presentation</vt:lpstr>
      <vt:lpstr>Class and Object</vt:lpstr>
      <vt:lpstr>Multiple Classes</vt:lpstr>
      <vt:lpstr>Class Attributes</vt:lpstr>
      <vt:lpstr>Accessing Attributes</vt:lpstr>
      <vt:lpstr>Final Keyword</vt:lpstr>
      <vt:lpstr>Multiple attribute and objects</vt:lpstr>
      <vt:lpstr>Static vs. Non-Static</vt:lpstr>
      <vt:lpstr>PowerPoint Presentation</vt:lpstr>
      <vt:lpstr>Constructor</vt:lpstr>
      <vt:lpstr>Constructor</vt:lpstr>
      <vt:lpstr>Access Modifiers - controls the access level</vt:lpstr>
      <vt:lpstr>Modifier for methods</vt:lpstr>
      <vt:lpstr>Non Access Modifier for class</vt:lpstr>
      <vt:lpstr>Non access modifier for methods and attributes</vt:lpstr>
      <vt:lpstr>PowerPoint Presentation</vt:lpstr>
      <vt:lpstr>Encapsulation</vt:lpstr>
      <vt:lpstr>Get and Set</vt:lpstr>
      <vt:lpstr>PowerPoint Presentation</vt:lpstr>
      <vt:lpstr>PowerPoint Presentation</vt:lpstr>
      <vt:lpstr>PowerPoint Presentation</vt:lpstr>
      <vt:lpstr>Why Encapsulation?</vt:lpstr>
      <vt:lpstr>Java Packages </vt:lpstr>
      <vt:lpstr>Built-in Packages</vt:lpstr>
      <vt:lpstr>PowerPoint Presentation</vt:lpstr>
      <vt:lpstr>User-defined Packages</vt:lpstr>
      <vt:lpstr>Example</vt:lpstr>
      <vt:lpstr>PowerPoint Presentation</vt:lpstr>
      <vt:lpstr>PowerPoint Presentation</vt:lpstr>
      <vt:lpstr>PowerPoint Presentation</vt:lpstr>
      <vt:lpstr>Import a package in another package</vt:lpstr>
      <vt:lpstr>Import a class of one package in another package</vt:lpstr>
      <vt:lpstr>Import using fully qualified name</vt:lpstr>
      <vt:lpstr>Create a sub-package in a package</vt:lpstr>
      <vt:lpstr>Java Inheritance (Subclass and Superclass)</vt:lpstr>
      <vt:lpstr>Inheritance</vt:lpstr>
      <vt:lpstr>Inheritance</vt:lpstr>
      <vt:lpstr>PowerPoint Presentation</vt:lpstr>
      <vt:lpstr>PowerPoint Presentation</vt:lpstr>
      <vt:lpstr>PowerPoint Presentation</vt:lpstr>
      <vt:lpstr>Method Over-ridding</vt:lpstr>
      <vt:lpstr>Deadly Diamond problem</vt:lpstr>
      <vt:lpstr>Method Overloading in Java</vt:lpstr>
      <vt:lpstr>Advantage of method overloading</vt:lpstr>
      <vt:lpstr>Example of function overloading</vt:lpstr>
      <vt:lpstr>Example of function overloading</vt:lpstr>
      <vt:lpstr>Interface</vt:lpstr>
      <vt:lpstr>Interface</vt:lpstr>
      <vt:lpstr>Interface Declaration</vt:lpstr>
      <vt:lpstr>PowerPoint Presentation</vt:lpstr>
      <vt:lpstr>Implements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dc:creator>saony</dc:creator>
  <cp:lastModifiedBy>saony</cp:lastModifiedBy>
  <cp:revision>43</cp:revision>
  <dcterms:created xsi:type="dcterms:W3CDTF">2021-01-06T14:46:14Z</dcterms:created>
  <dcterms:modified xsi:type="dcterms:W3CDTF">2021-02-04T08:30:41Z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0x0101004A1551552DAE5D4E854D0E1CDE048039</vt:lpwstr>
  </property>
</Properties>
</file>